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14300" marR="0" indent="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1pPr>
    <a:lvl2pPr marL="114300" marR="0" indent="3429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2pPr>
    <a:lvl3pPr marL="114300" marR="0" indent="6858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3pPr>
    <a:lvl4pPr marL="114300" marR="0" indent="10287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4pPr>
    <a:lvl5pPr marL="114300" marR="0" indent="13716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5pPr>
    <a:lvl6pPr marL="114300" marR="0" indent="17145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6pPr>
    <a:lvl7pPr marL="114300" marR="0" indent="20574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7pPr>
    <a:lvl8pPr marL="114300" marR="0" indent="24003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8pPr>
    <a:lvl9pPr marL="114300" marR="0" indent="27432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wholeTbl>
    <a:band2H>
      <a:tcTxStyle/>
      <a:tcStyle>
        <a:tcBdr/>
        <a:fill>
          <a:solidFill>
            <a:srgbClr val="EFF1F3"/>
          </a:solidFill>
        </a:fill>
      </a:tcStyle>
    </a:band2H>
    <a:firstCo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Col>
    <a:la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lastRow>
    <a:fir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Row>
  </a:tblStyle>
  <a:tblStyle styleId="{D51ADE6A-740E-44AE-83CC-AE7238B6C88D}" styleName="">
    <a:tblBg/>
    <a:wholeTb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wholeTbl>
    <a:band2H>
      <a:tcTxStyle/>
      <a:tcStyle>
        <a:tcBdr/>
        <a:fill>
          <a:solidFill>
            <a:srgbClr val="EFF1F3"/>
          </a:solidFill>
        </a:fill>
      </a:tcStyle>
    </a:band2H>
    <a:firstCo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Col>
    <a:la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lastRow>
    <a:fir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9"/>
    <p:restoredTop sz="94690"/>
  </p:normalViewPr>
  <p:slideViewPr>
    <p:cSldViewPr snapToGrid="0" snapToObjects="1">
      <p:cViewPr varScale="1">
        <p:scale>
          <a:sx n="106" d="100"/>
          <a:sy n="106" d="100"/>
        </p:scale>
        <p:origin x="10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1143000" y="685800"/>
            <a:ext cx="4572000" cy="3429000"/>
          </a:xfrm>
          <a:prstGeom prst="rect">
            <a:avLst/>
          </a:prstGeom>
        </p:spPr>
        <p:txBody>
          <a:bodyPr/>
          <a:lstStyle/>
          <a:p>
            <a:endParaRPr/>
          </a:p>
        </p:txBody>
      </p:sp>
      <p:sp>
        <p:nvSpPr>
          <p:cNvPr id="63" name="Shape 6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39935182"/>
      </p:ext>
    </p:extLst>
  </p:cSld>
  <p:clrMap bg1="lt1" tx1="dk1" bg2="lt2" tx2="dk2" accent1="accent1" accent2="accent2" accent3="accent3" accent4="accent4" accent5="accent5" accent6="accent6" hlink="hlink" folHlink="folHlink"/>
  <p:notesStyle>
    <a:lvl1pPr defTabSz="457200" latinLnBrk="0">
      <a:defRPr sz="1600">
        <a:latin typeface="Lucida Grande"/>
        <a:ea typeface="Lucida Grande"/>
        <a:cs typeface="Lucida Grande"/>
        <a:sym typeface="Lucida Grande"/>
      </a:defRPr>
    </a:lvl1pPr>
    <a:lvl2pPr indent="228600" defTabSz="457200" latinLnBrk="0">
      <a:defRPr sz="1600">
        <a:latin typeface="Lucida Grande"/>
        <a:ea typeface="Lucida Grande"/>
        <a:cs typeface="Lucida Grande"/>
        <a:sym typeface="Lucida Grande"/>
      </a:defRPr>
    </a:lvl2pPr>
    <a:lvl3pPr indent="457200" defTabSz="457200" latinLnBrk="0">
      <a:defRPr sz="1600">
        <a:latin typeface="Lucida Grande"/>
        <a:ea typeface="Lucida Grande"/>
        <a:cs typeface="Lucida Grande"/>
        <a:sym typeface="Lucida Grande"/>
      </a:defRPr>
    </a:lvl3pPr>
    <a:lvl4pPr indent="685800" defTabSz="457200" latinLnBrk="0">
      <a:defRPr sz="1600">
        <a:latin typeface="Lucida Grande"/>
        <a:ea typeface="Lucida Grande"/>
        <a:cs typeface="Lucida Grande"/>
        <a:sym typeface="Lucida Grande"/>
      </a:defRPr>
    </a:lvl4pPr>
    <a:lvl5pPr indent="914400" defTabSz="457200" latinLnBrk="0">
      <a:defRPr sz="1600">
        <a:latin typeface="Lucida Grande"/>
        <a:ea typeface="Lucida Grande"/>
        <a:cs typeface="Lucida Grande"/>
        <a:sym typeface="Lucida Grande"/>
      </a:defRPr>
    </a:lvl5pPr>
    <a:lvl6pPr indent="1143000" defTabSz="457200" latinLnBrk="0">
      <a:defRPr sz="1600">
        <a:latin typeface="Lucida Grande"/>
        <a:ea typeface="Lucida Grande"/>
        <a:cs typeface="Lucida Grande"/>
        <a:sym typeface="Lucida Grande"/>
      </a:defRPr>
    </a:lvl6pPr>
    <a:lvl7pPr indent="1371600" defTabSz="457200" latinLnBrk="0">
      <a:defRPr sz="1600">
        <a:latin typeface="Lucida Grande"/>
        <a:ea typeface="Lucida Grande"/>
        <a:cs typeface="Lucida Grande"/>
        <a:sym typeface="Lucida Grande"/>
      </a:defRPr>
    </a:lvl7pPr>
    <a:lvl8pPr indent="1600200" defTabSz="457200" latinLnBrk="0">
      <a:defRPr sz="1600">
        <a:latin typeface="Lucida Grande"/>
        <a:ea typeface="Lucida Grande"/>
        <a:cs typeface="Lucida Grande"/>
        <a:sym typeface="Lucida Grande"/>
      </a:defRPr>
    </a:lvl8pPr>
    <a:lvl9pPr indent="1828800" defTabSz="457200" latinLnBrk="0">
      <a:defRPr sz="16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 name="Shape 16"/>
          <p:cNvSpPr>
            <a:spLocks noGrp="1"/>
          </p:cNvSpPr>
          <p:nvPr>
            <p:ph type="title"/>
          </p:nvPr>
        </p:nvSpPr>
        <p:spPr>
          <a:xfrm>
            <a:off x="381000" y="368300"/>
            <a:ext cx="12192000" cy="1054100"/>
          </a:xfrm>
          <a:prstGeom prst="rect">
            <a:avLst/>
          </a:prstGeom>
        </p:spPr>
        <p:txBody>
          <a:bodyPr/>
          <a:lstStyle>
            <a:lvl1pPr>
              <a:tabLst>
                <a:tab pos="952500" algn="l"/>
              </a:tabLst>
              <a:defRPr>
                <a:solidFill>
                  <a:srgbClr val="000000"/>
                </a:solidFill>
              </a:defRPr>
            </a:lvl1pPr>
          </a:lstStyle>
          <a:p>
            <a:r>
              <a:t>Title Text</a:t>
            </a:r>
          </a:p>
        </p:txBody>
      </p:sp>
      <p:sp>
        <p:nvSpPr>
          <p:cNvPr id="17" name="Shape 17"/>
          <p:cNvSpPr>
            <a:spLocks noGrp="1"/>
          </p:cNvSpPr>
          <p:nvPr>
            <p:ph type="body" sz="half" idx="1"/>
          </p:nvPr>
        </p:nvSpPr>
        <p:spPr>
          <a:xfrm>
            <a:off x="368300" y="1790700"/>
            <a:ext cx="5956300" cy="7543800"/>
          </a:xfrm>
          <a:prstGeom prst="rect">
            <a:avLst/>
          </a:prstGeom>
        </p:spPr>
        <p:txBody>
          <a:bodyPr/>
          <a:lstStyle>
            <a:lvl1pPr marL="360000" indent="-360000">
              <a:lnSpc>
                <a:spcPct val="100000"/>
              </a:lnSpc>
              <a:buClr>
                <a:srgbClr val="006994"/>
              </a:buClr>
              <a:buSzPct val="150000"/>
              <a:tabLst>
                <a:tab pos="1016000" algn="l"/>
              </a:tabLst>
              <a:defRPr sz="2400">
                <a:solidFill>
                  <a:srgbClr val="000000"/>
                </a:solidFill>
              </a:defRPr>
            </a:lvl1pPr>
            <a:lvl2pPr marL="648000" indent="-288000">
              <a:lnSpc>
                <a:spcPct val="100000"/>
              </a:lnSpc>
              <a:spcBef>
                <a:spcPts val="1500"/>
              </a:spcBef>
              <a:buSzPct val="125000"/>
              <a:tabLst>
                <a:tab pos="1485900" algn="l"/>
              </a:tabLst>
              <a:defRPr sz="2000">
                <a:solidFill>
                  <a:srgbClr val="000000"/>
                </a:solidFill>
              </a:defRPr>
            </a:lvl2pPr>
            <a:lvl3pPr marL="936000" indent="-288000">
              <a:lnSpc>
                <a:spcPct val="100000"/>
              </a:lnSpc>
              <a:spcBef>
                <a:spcPts val="400"/>
              </a:spcBef>
              <a:tabLst>
                <a:tab pos="1638300" algn="l"/>
              </a:tabLst>
              <a:defRPr sz="1800">
                <a:solidFill>
                  <a:srgbClr val="000000"/>
                </a:solidFill>
              </a:defRPr>
            </a:lvl3pPr>
            <a:lvl4pPr marL="1223999" indent="-288000">
              <a:lnSpc>
                <a:spcPct val="100000"/>
              </a:lnSpc>
              <a:spcBef>
                <a:spcPts val="400"/>
              </a:spcBef>
              <a:buFontTx/>
              <a:tabLst>
                <a:tab pos="2235200" algn="l"/>
              </a:tabLst>
              <a:defRPr sz="1800">
                <a:solidFill>
                  <a:srgbClr val="000000"/>
                </a:solidFill>
              </a:defRPr>
            </a:lvl4pPr>
            <a:lvl5pPr marL="1512000" indent="-288000">
              <a:lnSpc>
                <a:spcPct val="100000"/>
              </a:lnSpc>
              <a:spcBef>
                <a:spcPts val="400"/>
              </a:spcBef>
              <a:buFontTx/>
              <a:tabLst>
                <a:tab pos="2616200" algn="l"/>
              </a:tabLst>
              <a:defRPr sz="1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prstGeom prst="rect">
            <a:avLst/>
          </a:prstGeom>
        </p:spPr>
        <p:txBody>
          <a:bodyPr/>
          <a:lstStyle>
            <a:lvl1pPr>
              <a:tabLst>
                <a:tab pos="838200" algn="l"/>
              </a:tabLst>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Colour BG">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 name="Shape 25"/>
          <p:cNvSpPr/>
          <p:nvPr/>
        </p:nvSpPr>
        <p:spPr>
          <a:xfrm>
            <a:off x="0" y="0"/>
            <a:ext cx="13017500" cy="9753600"/>
          </a:xfrm>
          <a:prstGeom prst="rect">
            <a:avLst/>
          </a:prstGeom>
          <a:gradFill>
            <a:gsLst>
              <a:gs pos="0">
                <a:srgbClr val="006994"/>
              </a:gs>
              <a:gs pos="62694">
                <a:srgbClr val="3EA2CC"/>
              </a:gs>
              <a:gs pos="100000">
                <a:srgbClr val="76D6FF"/>
              </a:gs>
            </a:gsLst>
            <a:lin ang="1620000"/>
          </a:gradFill>
          <a:ln w="25400">
            <a:miter lim="400000"/>
          </a:ln>
        </p:spPr>
        <p:txBody>
          <a:bodyPr lIns="0" tIns="0" rIns="0" bIns="0" anchor="ctr"/>
          <a:lstStyle/>
          <a:p>
            <a:pPr marL="0" defTabSz="584200">
              <a:tabLst/>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26"/>
          <p:cNvSpPr>
            <a:spLocks noGrp="1"/>
          </p:cNvSpPr>
          <p:nvPr>
            <p:ph type="sldNum" sz="quarter" idx="2"/>
          </p:nvPr>
        </p:nvSpPr>
        <p:spPr>
          <a:prstGeom prst="rect">
            <a:avLst/>
          </a:prstGeom>
        </p:spPr>
        <p:txBody>
          <a:bodyPr/>
          <a:lstStyle>
            <a:lvl1pPr>
              <a:tabLst>
                <a:tab pos="838200" algn="l"/>
              </a:tabLst>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IOZONE BRANDING">
    <p:spTree>
      <p:nvGrpSpPr>
        <p:cNvPr id="1" name=""/>
        <p:cNvGrpSpPr/>
        <p:nvPr/>
      </p:nvGrpSpPr>
      <p:grpSpPr>
        <a:xfrm>
          <a:off x="0" y="0"/>
          <a:ext cx="0" cy="0"/>
          <a:chOff x="0" y="0"/>
          <a:chExt cx="0" cy="0"/>
        </a:xfrm>
      </p:grpSpPr>
      <p:sp>
        <p:nvSpPr>
          <p:cNvPr id="33" name="Shape 33"/>
          <p:cNvSpPr>
            <a:spLocks noGrp="1"/>
          </p:cNvSpPr>
          <p:nvPr>
            <p:ph type="title"/>
          </p:nvPr>
        </p:nvSpPr>
        <p:spPr>
          <a:prstGeom prst="rect">
            <a:avLst/>
          </a:prstGeom>
        </p:spPr>
        <p:txBody>
          <a:bodyPr/>
          <a:lstStyle>
            <a:lvl1pPr>
              <a:tabLst>
                <a:tab pos="952500" algn="l"/>
              </a:tabLst>
            </a:lvl1pPr>
          </a:lstStyle>
          <a:p>
            <a:r>
              <a:t>Title Text</a:t>
            </a:r>
          </a:p>
        </p:txBody>
      </p:sp>
      <p:sp>
        <p:nvSpPr>
          <p:cNvPr id="34" name="Shape 34"/>
          <p:cNvSpPr>
            <a:spLocks noGrp="1"/>
          </p:cNvSpPr>
          <p:nvPr>
            <p:ph type="body" idx="1"/>
          </p:nvPr>
        </p:nvSpPr>
        <p:spPr>
          <a:prstGeom prst="rect">
            <a:avLst/>
          </a:prstGeom>
        </p:spPr>
        <p:txBody>
          <a:bodyPr/>
          <a:lstStyle>
            <a:lvl1pPr>
              <a:tabLst>
                <a:tab pos="1016000" algn="l"/>
              </a:tabLst>
            </a:lvl1pPr>
            <a:lvl2pPr>
              <a:tabLst>
                <a:tab pos="1485900" algn="l"/>
              </a:tabLst>
            </a:lvl2pPr>
            <a:lvl3pPr>
              <a:tabLst>
                <a:tab pos="1638300" algn="l"/>
              </a:tabLst>
            </a:lvl3pPr>
            <a:lvl4pPr>
              <a:tabLst>
                <a:tab pos="2235200" algn="l"/>
              </a:tabLst>
            </a:lvl4pPr>
            <a:lvl5pPr>
              <a:tabLst>
                <a:tab pos="2616200" algn="l"/>
              </a:tabLst>
            </a:lvl5pPr>
          </a:lstStyle>
          <a:p>
            <a:r>
              <a:t>Body Level One</a:t>
            </a:r>
          </a:p>
          <a:p>
            <a:pPr lvl="1"/>
            <a:r>
              <a:t>Body Level Two</a:t>
            </a:r>
          </a:p>
          <a:p>
            <a:pPr lvl="2"/>
            <a:r>
              <a:t>Body Level Three</a:t>
            </a:r>
          </a:p>
          <a:p>
            <a:pPr lvl="3"/>
            <a:r>
              <a:t>Body Level Four</a:t>
            </a:r>
          </a:p>
          <a:p>
            <a:pPr lvl="4"/>
            <a:r>
              <a:t>Body Level Five</a:t>
            </a:r>
          </a:p>
        </p:txBody>
      </p:sp>
      <p:sp>
        <p:nvSpPr>
          <p:cNvPr id="35" name="Shape 35"/>
          <p:cNvSpPr>
            <a:spLocks noGrp="1"/>
          </p:cNvSpPr>
          <p:nvPr>
            <p:ph type="sldNum" sz="quarter" idx="2"/>
          </p:nvPr>
        </p:nvSpPr>
        <p:spPr>
          <a:prstGeom prst="rect">
            <a:avLst/>
          </a:prstGeom>
        </p:spPr>
        <p:txBody>
          <a:bodyPr/>
          <a:lstStyle>
            <a:lvl1pPr>
              <a:tabLst>
                <a:tab pos="838200" algn="l"/>
              </a:tabLst>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lour BG">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 name="Shape 42"/>
          <p:cNvSpPr/>
          <p:nvPr/>
        </p:nvSpPr>
        <p:spPr>
          <a:xfrm>
            <a:off x="0" y="0"/>
            <a:ext cx="13017500" cy="9753600"/>
          </a:xfrm>
          <a:prstGeom prst="rect">
            <a:avLst/>
          </a:prstGeom>
          <a:gradFill>
            <a:gsLst>
              <a:gs pos="0">
                <a:srgbClr val="006994"/>
              </a:gs>
              <a:gs pos="62694">
                <a:srgbClr val="3EA2CC"/>
              </a:gs>
              <a:gs pos="100000">
                <a:srgbClr val="76D6FF"/>
              </a:gs>
            </a:gsLst>
            <a:lin ang="1620000"/>
          </a:gradFill>
          <a:ln w="25400">
            <a:miter lim="400000"/>
          </a:ln>
        </p:spPr>
        <p:txBody>
          <a:bodyPr lIns="0" tIns="0" rIns="0" bIns="0" anchor="ctr"/>
          <a:lstStyle/>
          <a:p>
            <a:pPr marL="0" defTabSz="584200">
              <a:tabLst/>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Shape 43"/>
          <p:cNvSpPr>
            <a:spLocks noGrp="1"/>
          </p:cNvSpPr>
          <p:nvPr>
            <p:ph type="sldNum" sz="quarter" idx="2"/>
          </p:nvPr>
        </p:nvSpPr>
        <p:spPr>
          <a:prstGeom prst="rect">
            <a:avLst/>
          </a:prstGeom>
        </p:spPr>
        <p:txBody>
          <a:bodyPr/>
          <a:lstStyle>
            <a:lvl1pPr>
              <a:tabLst>
                <a:tab pos="838200" algn="l"/>
              </a:tabLst>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nten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 name="Shape 50"/>
          <p:cNvSpPr/>
          <p:nvPr/>
        </p:nvSpPr>
        <p:spPr>
          <a:xfrm>
            <a:off x="0" y="0"/>
            <a:ext cx="13017500" cy="1511300"/>
          </a:xfrm>
          <a:prstGeom prst="rect">
            <a:avLst/>
          </a:prstGeom>
          <a:gradFill>
            <a:gsLst>
              <a:gs pos="0">
                <a:srgbClr val="006994">
                  <a:alpha val="50000"/>
                </a:srgbClr>
              </a:gs>
              <a:gs pos="100000">
                <a:srgbClr val="006994"/>
              </a:gs>
            </a:gsLst>
            <a:lin ang="10800000"/>
          </a:gradFill>
          <a:ln w="25400">
            <a:miter lim="400000"/>
          </a:ln>
        </p:spPr>
        <p:txBody>
          <a:bodyPr lIns="0" tIns="0" rIns="0" bIns="0" anchor="ctr"/>
          <a:lstStyle/>
          <a:p>
            <a:pPr marL="0" algn="ctr" defTabSz="584200">
              <a:tabLst/>
              <a:defRPr sz="7000">
                <a:solidFill>
                  <a:srgbClr val="FFFFFF"/>
                </a:solidFill>
                <a:effectLst>
                  <a:outerShdw blurRad="38100" dist="12700" dir="5400000" rotWithShape="0">
                    <a:srgbClr val="000000">
                      <a:alpha val="50000"/>
                    </a:srgbClr>
                  </a:outerShdw>
                </a:effectLst>
                <a:latin typeface="Savoye LET"/>
                <a:ea typeface="Savoye LET"/>
                <a:cs typeface="Savoye LET"/>
                <a:sym typeface="Savoye LET"/>
              </a:defRPr>
            </a:pPr>
            <a:endParaRPr/>
          </a:p>
        </p:txBody>
      </p:sp>
      <p:sp>
        <p:nvSpPr>
          <p:cNvPr id="51" name="Shape 51"/>
          <p:cNvSpPr/>
          <p:nvPr/>
        </p:nvSpPr>
        <p:spPr>
          <a:xfrm>
            <a:off x="1041400" y="317500"/>
            <a:ext cx="10680700" cy="12446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0">
              <a:lnSpc>
                <a:spcPct val="90000"/>
              </a:lnSpc>
              <a:tabLst>
                <a:tab pos="952500" algn="l"/>
              </a:tabLst>
              <a:defRPr sz="6400" b="1">
                <a:solidFill>
                  <a:srgbClr val="FFFFFF"/>
                </a:solidFill>
              </a:defRPr>
            </a:lvl1pPr>
          </a:lstStyle>
          <a:p>
            <a:r>
              <a:t>Contents</a:t>
            </a:r>
          </a:p>
        </p:txBody>
      </p:sp>
      <p:sp>
        <p:nvSpPr>
          <p:cNvPr id="52" name="Shape 52"/>
          <p:cNvSpPr/>
          <p:nvPr/>
        </p:nvSpPr>
        <p:spPr>
          <a:xfrm>
            <a:off x="0" y="8978900"/>
            <a:ext cx="13004800" cy="774700"/>
          </a:xfrm>
          <a:prstGeom prst="rect">
            <a:avLst/>
          </a:prstGeom>
          <a:gradFill>
            <a:gsLst>
              <a:gs pos="0">
                <a:srgbClr val="006994">
                  <a:alpha val="50000"/>
                </a:srgbClr>
              </a:gs>
              <a:gs pos="100000">
                <a:srgbClr val="006994"/>
              </a:gs>
            </a:gsLst>
            <a:lin ang="10800000"/>
          </a:gradFill>
          <a:ln w="25400">
            <a:miter lim="400000"/>
          </a:ln>
        </p:spPr>
        <p:txBody>
          <a:bodyPr lIns="0" tIns="0" rIns="0" bIns="0" anchor="ctr"/>
          <a:lstStyle/>
          <a:p>
            <a:pPr marL="0" algn="ctr" defTabSz="584200">
              <a:tabLst/>
              <a:defRPr sz="7000">
                <a:solidFill>
                  <a:srgbClr val="FFFFFF"/>
                </a:solidFill>
                <a:effectLst>
                  <a:outerShdw blurRad="38100" dist="12700" dir="5400000" rotWithShape="0">
                    <a:srgbClr val="000000">
                      <a:alpha val="50000"/>
                    </a:srgbClr>
                  </a:outerShdw>
                </a:effectLst>
                <a:latin typeface="Savoye LET"/>
                <a:ea typeface="Savoye LET"/>
                <a:cs typeface="Savoye LET"/>
                <a:sym typeface="Savoye LET"/>
              </a:defRPr>
            </a:pPr>
            <a:endParaRPr/>
          </a:p>
        </p:txBody>
      </p:sp>
      <p:sp>
        <p:nvSpPr>
          <p:cNvPr id="53" name="Shape 53"/>
          <p:cNvSpPr/>
          <p:nvPr/>
        </p:nvSpPr>
        <p:spPr>
          <a:xfrm>
            <a:off x="1041400" y="9169400"/>
            <a:ext cx="54102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sz="2000" b="1">
                <a:solidFill>
                  <a:srgbClr val="FFFFFF"/>
                </a:solidFill>
              </a:defRPr>
            </a:lvl1pPr>
          </a:lstStyle>
          <a:p>
            <a:r>
              <a:t>Click on the hyperlink title you wish to view</a:t>
            </a:r>
          </a:p>
        </p:txBody>
      </p:sp>
      <p:pic>
        <p:nvPicPr>
          <p:cNvPr id="54" name="Cursor.png"/>
          <p:cNvPicPr>
            <a:picLocks noChangeAspect="1"/>
          </p:cNvPicPr>
          <p:nvPr/>
        </p:nvPicPr>
        <p:blipFill>
          <a:blip r:embed="rId3">
            <a:extLst/>
          </a:blip>
          <a:stretch>
            <a:fillRect/>
          </a:stretch>
        </p:blipFill>
        <p:spPr>
          <a:xfrm>
            <a:off x="7404100" y="9218014"/>
            <a:ext cx="241300" cy="342901"/>
          </a:xfrm>
          <a:prstGeom prst="rect">
            <a:avLst/>
          </a:prstGeom>
          <a:ln w="12700">
            <a:miter lim="400000"/>
          </a:ln>
        </p:spPr>
      </p:pic>
      <p:sp>
        <p:nvSpPr>
          <p:cNvPr id="55" name="Shape 55"/>
          <p:cNvSpPr>
            <a:spLocks noGrp="1"/>
          </p:cNvSpPr>
          <p:nvPr>
            <p:ph type="body" idx="1"/>
          </p:nvPr>
        </p:nvSpPr>
        <p:spPr>
          <a:xfrm>
            <a:off x="1752600" y="2019300"/>
            <a:ext cx="10680700" cy="6731000"/>
          </a:xfrm>
          <a:prstGeom prst="rect">
            <a:avLst/>
          </a:prstGeom>
        </p:spPr>
        <p:txBody>
          <a:bodyPr numCol="2" spcCol="534034"/>
          <a:lstStyle>
            <a:lvl1pPr marL="360000" indent="-360000" defTabSz="584200">
              <a:lnSpc>
                <a:spcPct val="100000"/>
              </a:lnSpc>
              <a:spcBef>
                <a:spcPts val="2500"/>
              </a:spcBef>
              <a:buClr>
                <a:srgbClr val="006994"/>
              </a:buClr>
              <a:buSzPct val="150000"/>
              <a:tabLst/>
              <a:defRPr sz="2400" b="1">
                <a:solidFill>
                  <a:srgbClr val="000000"/>
                </a:solidFill>
              </a:defRPr>
            </a:lvl1pPr>
            <a:lvl2pPr marL="720000" indent="-360000" defTabSz="584200">
              <a:lnSpc>
                <a:spcPct val="100000"/>
              </a:lnSpc>
              <a:spcBef>
                <a:spcPts val="500"/>
              </a:spcBef>
              <a:tabLst/>
              <a:defRPr sz="2200">
                <a:solidFill>
                  <a:srgbClr val="000000"/>
                </a:solidFill>
              </a:defRPr>
            </a:lvl2pPr>
            <a:lvl3pPr marL="1079999" indent="-360000" defTabSz="584200">
              <a:lnSpc>
                <a:spcPct val="100000"/>
              </a:lnSpc>
              <a:spcBef>
                <a:spcPts val="500"/>
              </a:spcBef>
              <a:tabLst/>
              <a:defRPr sz="2200">
                <a:solidFill>
                  <a:srgbClr val="000000"/>
                </a:solidFill>
              </a:defRPr>
            </a:lvl3pPr>
            <a:lvl4pPr marL="1440000" indent="-360000" defTabSz="584200">
              <a:lnSpc>
                <a:spcPct val="100000"/>
              </a:lnSpc>
              <a:spcBef>
                <a:spcPts val="500"/>
              </a:spcBef>
              <a:buFontTx/>
              <a:tabLst/>
              <a:defRPr sz="2200">
                <a:solidFill>
                  <a:srgbClr val="000000"/>
                </a:solidFill>
              </a:defRPr>
            </a:lvl4pPr>
            <a:lvl5pPr marL="1799999" indent="-360000" defTabSz="584200">
              <a:lnSpc>
                <a:spcPct val="100000"/>
              </a:lnSpc>
              <a:spcBef>
                <a:spcPts val="500"/>
              </a:spcBef>
              <a:buFontTx/>
              <a:tabLst/>
              <a:defRPr sz="2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6" name="Shape 56"/>
          <p:cNvSpPr>
            <a:spLocks noGrp="1"/>
          </p:cNvSpPr>
          <p:nvPr>
            <p:ph type="sldNum" sz="quarter" idx="2"/>
          </p:nvPr>
        </p:nvSpPr>
        <p:spPr>
          <a:xfrm>
            <a:off x="6324600" y="9258300"/>
            <a:ext cx="342900" cy="368300"/>
          </a:xfrm>
          <a:prstGeom prst="rect">
            <a:avLst/>
          </a:prstGeom>
        </p:spPr>
        <p:txBody>
          <a:bodyPr lIns="50800" tIns="50800" rIns="50800" bIns="50800"/>
          <a:lstStyle>
            <a:lvl1pPr defTabSz="584200">
              <a:lnSpc>
                <a:spcPct val="100000"/>
              </a:lnSpc>
              <a:tabLst/>
              <a:defRPr sz="1800">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hyperlink" Target="http://www.biozone.com.au" TargetMode="Externa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0"/>
            <a:ext cx="13017500" cy="9753600"/>
          </a:xfrm>
          <a:prstGeom prst="rect">
            <a:avLst/>
          </a:prstGeom>
          <a:gradFill>
            <a:gsLst>
              <a:gs pos="0">
                <a:srgbClr val="006994"/>
              </a:gs>
              <a:gs pos="62694">
                <a:srgbClr val="3EA2CC"/>
              </a:gs>
              <a:gs pos="100000">
                <a:srgbClr val="76D6FF"/>
              </a:gs>
            </a:gsLst>
            <a:lin ang="1620000"/>
          </a:gradFill>
          <a:ln w="25400">
            <a:miter lim="400000"/>
          </a:ln>
        </p:spPr>
        <p:txBody>
          <a:bodyPr lIns="0" tIns="0" rIns="0" bIns="0" anchor="ctr"/>
          <a:lstStyle/>
          <a:p>
            <a:pPr marL="0" defTabSz="584200">
              <a:tabLst/>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Shape 3"/>
          <p:cNvSpPr/>
          <p:nvPr/>
        </p:nvSpPr>
        <p:spPr>
          <a:xfrm>
            <a:off x="-12700" y="8001000"/>
            <a:ext cx="13035992" cy="1772920"/>
          </a:xfrm>
          <a:custGeom>
            <a:avLst/>
            <a:gdLst/>
            <a:ahLst/>
            <a:cxnLst>
              <a:cxn ang="0">
                <a:pos x="wd2" y="hd2"/>
              </a:cxn>
              <a:cxn ang="5400000">
                <a:pos x="wd2" y="hd2"/>
              </a:cxn>
              <a:cxn ang="10800000">
                <a:pos x="wd2" y="hd2"/>
              </a:cxn>
              <a:cxn ang="16200000">
                <a:pos x="wd2" y="hd2"/>
              </a:cxn>
            </a:cxnLst>
            <a:rect l="0" t="0" r="r" b="b"/>
            <a:pathLst>
              <a:path w="21600" h="20382" extrusionOk="0">
                <a:moveTo>
                  <a:pt x="3" y="4435"/>
                </a:moveTo>
                <a:cubicBezTo>
                  <a:pt x="3" y="4435"/>
                  <a:pt x="61" y="4261"/>
                  <a:pt x="79" y="4247"/>
                </a:cubicBezTo>
                <a:cubicBezTo>
                  <a:pt x="6196" y="-358"/>
                  <a:pt x="14555" y="-1218"/>
                  <a:pt x="21509" y="1666"/>
                </a:cubicBezTo>
                <a:cubicBezTo>
                  <a:pt x="21539" y="1679"/>
                  <a:pt x="21600" y="1704"/>
                  <a:pt x="21600" y="1704"/>
                </a:cubicBezTo>
                <a:lnTo>
                  <a:pt x="21590" y="20382"/>
                </a:lnTo>
                <a:lnTo>
                  <a:pt x="0" y="20382"/>
                </a:lnTo>
                <a:lnTo>
                  <a:pt x="3" y="4435"/>
                </a:lnTo>
                <a:close/>
              </a:path>
            </a:pathLst>
          </a:custGeom>
          <a:solidFill>
            <a:srgbClr val="000000"/>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4" name="BIOZONE_logo_horizontal_on_Black.png"/>
          <p:cNvPicPr>
            <a:picLocks noChangeAspect="1"/>
          </p:cNvPicPr>
          <p:nvPr/>
        </p:nvPicPr>
        <p:blipFill>
          <a:blip r:embed="rId7">
            <a:extLst/>
          </a:blip>
          <a:stretch>
            <a:fillRect/>
          </a:stretch>
        </p:blipFill>
        <p:spPr>
          <a:xfrm>
            <a:off x="1231900" y="8610081"/>
            <a:ext cx="3632200" cy="815393"/>
          </a:xfrm>
          <a:prstGeom prst="rect">
            <a:avLst/>
          </a:prstGeom>
          <a:ln w="12700">
            <a:miter lim="400000"/>
          </a:ln>
        </p:spPr>
      </p:pic>
      <p:sp>
        <p:nvSpPr>
          <p:cNvPr id="5" name="Shape 5"/>
          <p:cNvSpPr/>
          <p:nvPr/>
        </p:nvSpPr>
        <p:spPr>
          <a:xfrm>
            <a:off x="5791200" y="8775700"/>
            <a:ext cx="2641600" cy="6364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40000"/>
              </a:lnSpc>
              <a:spcBef>
                <a:spcPts val="1400"/>
              </a:spcBef>
              <a:tabLst>
                <a:tab pos="520700" algn="l"/>
              </a:tabLst>
              <a:defRPr sz="2200">
                <a:solidFill>
                  <a:srgbClr val="483F36"/>
                </a:solidFill>
              </a:defRPr>
            </a:pPr>
            <a:r>
              <a:rPr>
                <a:solidFill>
                  <a:srgbClr val="FFFFFF"/>
                </a:solidFill>
              </a:rPr>
              <a:t>Copyright © 2017</a:t>
            </a:r>
          </a:p>
          <a:p>
            <a:pPr>
              <a:lnSpc>
                <a:spcPct val="40000"/>
              </a:lnSpc>
              <a:spcBef>
                <a:spcPts val="1400"/>
              </a:spcBef>
              <a:tabLst>
                <a:tab pos="520700" algn="l"/>
              </a:tabLst>
              <a:defRPr sz="2200">
                <a:solidFill>
                  <a:srgbClr val="483F36"/>
                </a:solidFill>
              </a:defRPr>
            </a:pPr>
            <a:r>
              <a:rPr>
                <a:solidFill>
                  <a:srgbClr val="FFFFFF"/>
                </a:solidFill>
              </a:rPr>
              <a:t>All rights reserved</a:t>
            </a:r>
          </a:p>
        </p:txBody>
      </p:sp>
      <p:sp>
        <p:nvSpPr>
          <p:cNvPr id="6" name="Shape 6"/>
          <p:cNvSpPr/>
          <p:nvPr/>
        </p:nvSpPr>
        <p:spPr>
          <a:xfrm>
            <a:off x="8382000" y="8775700"/>
            <a:ext cx="4038600" cy="6364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40000"/>
              </a:lnSpc>
              <a:spcBef>
                <a:spcPts val="1400"/>
              </a:spcBef>
              <a:tabLst>
                <a:tab pos="520700" algn="l"/>
              </a:tabLst>
              <a:defRPr sz="2200">
                <a:solidFill>
                  <a:srgbClr val="483F36"/>
                </a:solidFill>
              </a:defRPr>
            </a:pPr>
            <a:r>
              <a:rPr b="1">
                <a:solidFill>
                  <a:srgbClr val="FFFFFF"/>
                </a:solidFill>
              </a:rPr>
              <a:t>BIOZONE International Ltd</a:t>
            </a:r>
            <a:endParaRPr>
              <a:solidFill>
                <a:srgbClr val="FFFFFF"/>
              </a:solidFill>
            </a:endParaRPr>
          </a:p>
          <a:p>
            <a:pPr>
              <a:lnSpc>
                <a:spcPct val="40000"/>
              </a:lnSpc>
              <a:spcBef>
                <a:spcPts val="1400"/>
              </a:spcBef>
              <a:tabLst>
                <a:tab pos="520700" algn="l"/>
              </a:tabLst>
              <a:defRPr sz="2200">
                <a:solidFill>
                  <a:srgbClr val="483F36"/>
                </a:solidFill>
              </a:defRPr>
            </a:pPr>
            <a:r>
              <a:rPr u="sng">
                <a:solidFill>
                  <a:srgbClr val="FFFFFF"/>
                </a:solidFill>
                <a:hlinkClick r:id="rId8"/>
              </a:rPr>
              <a:t>http://www.biozone.com.au</a:t>
            </a:r>
          </a:p>
        </p:txBody>
      </p:sp>
      <p:sp>
        <p:nvSpPr>
          <p:cNvPr id="7" name="Shape 7"/>
          <p:cNvSpPr>
            <a:spLocks noGrp="1"/>
          </p:cNvSpPr>
          <p:nvPr>
            <p:ph type="title"/>
          </p:nvPr>
        </p:nvSpPr>
        <p:spPr>
          <a:xfrm>
            <a:off x="719999" y="359999"/>
            <a:ext cx="11912601" cy="19431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tabLst>
                <a:tab pos="952500" algn="l"/>
              </a:tabLst>
            </a:lvl1pPr>
          </a:lstStyle>
          <a:p>
            <a:r>
              <a:t>Title Text</a:t>
            </a:r>
          </a:p>
        </p:txBody>
      </p:sp>
      <p:sp>
        <p:nvSpPr>
          <p:cNvPr id="8" name="Shape 8"/>
          <p:cNvSpPr>
            <a:spLocks noGrp="1"/>
          </p:cNvSpPr>
          <p:nvPr>
            <p:ph type="body" idx="1"/>
          </p:nvPr>
        </p:nvSpPr>
        <p:spPr>
          <a:xfrm>
            <a:off x="728300" y="1800000"/>
            <a:ext cx="10566401" cy="62738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tabLst>
                <a:tab pos="1016000" algn="l"/>
              </a:tabLst>
            </a:lvl1pPr>
            <a:lvl2pPr marL="633599" indent="-252000">
              <a:lnSpc>
                <a:spcPts val="1400"/>
              </a:lnSpc>
              <a:spcBef>
                <a:spcPts val="600"/>
              </a:spcBef>
              <a:buClrTx/>
              <a:buSzPct val="150000"/>
              <a:buFontTx/>
              <a:buChar char="•"/>
              <a:tabLst>
                <a:tab pos="1485900" algn="l"/>
              </a:tabLst>
              <a:defRPr sz="1200"/>
            </a:lvl2pPr>
            <a:lvl3pPr marL="900000" indent="-252000">
              <a:lnSpc>
                <a:spcPts val="1400"/>
              </a:lnSpc>
              <a:spcBef>
                <a:spcPts val="600"/>
              </a:spcBef>
              <a:buClrTx/>
              <a:buSzPct val="100000"/>
              <a:buFontTx/>
              <a:buChar char="•"/>
              <a:tabLst>
                <a:tab pos="1638300" algn="l"/>
              </a:tabLst>
              <a:defRPr sz="1200"/>
            </a:lvl3pPr>
            <a:lvl4pPr marL="1152000" indent="-252000">
              <a:lnSpc>
                <a:spcPts val="1400"/>
              </a:lnSpc>
              <a:spcBef>
                <a:spcPts val="600"/>
              </a:spcBef>
              <a:buClrTx/>
              <a:buSzPct val="100000"/>
              <a:buFont typeface="Gill Sans"/>
              <a:buChar char="•"/>
              <a:tabLst>
                <a:tab pos="2235200" algn="l"/>
              </a:tabLst>
              <a:defRPr sz="1200"/>
            </a:lvl4pPr>
            <a:lvl5pPr marL="1403999" indent="-252000">
              <a:lnSpc>
                <a:spcPts val="1400"/>
              </a:lnSpc>
              <a:spcBef>
                <a:spcPts val="600"/>
              </a:spcBef>
              <a:buClrTx/>
              <a:buSzPct val="100000"/>
              <a:buFont typeface="Gill Sans"/>
              <a:buChar char="•"/>
              <a:tabLst>
                <a:tab pos="2616200" algn="l"/>
              </a:tabLst>
              <a:defRPr sz="1200"/>
            </a:lvl5pPr>
          </a:lstStyle>
          <a:p>
            <a:r>
              <a:t>Body Level One</a:t>
            </a:r>
          </a:p>
          <a:p>
            <a:pPr lvl="1"/>
            <a:r>
              <a:t>Body Level Two</a:t>
            </a:r>
          </a:p>
          <a:p>
            <a:pPr lvl="2"/>
            <a:r>
              <a:t>Body Level Three</a:t>
            </a:r>
          </a:p>
          <a:p>
            <a:pPr lvl="3"/>
            <a:r>
              <a:t>Body Level Four</a:t>
            </a:r>
          </a:p>
          <a:p>
            <a:pPr lvl="4"/>
            <a:r>
              <a:t>Body Level Five</a:t>
            </a:r>
          </a:p>
        </p:txBody>
      </p:sp>
      <p:sp>
        <p:nvSpPr>
          <p:cNvPr id="9" name="Shape 9"/>
          <p:cNvSpPr>
            <a:spLocks noGrp="1"/>
          </p:cNvSpPr>
          <p:nvPr>
            <p:ph type="sldNum" sz="quarter" idx="2"/>
          </p:nvPr>
        </p:nvSpPr>
        <p:spPr>
          <a:xfrm>
            <a:off x="4967288" y="7245350"/>
            <a:ext cx="212726" cy="228600"/>
          </a:xfrm>
          <a:prstGeom prst="rect">
            <a:avLst/>
          </a:prstGeom>
          <a:ln w="12700">
            <a:miter lim="400000"/>
          </a:ln>
        </p:spPr>
        <p:txBody>
          <a:bodyPr wrap="none" lIns="38100" tIns="38100" rIns="38100" bIns="38100">
            <a:spAutoFit/>
          </a:bodyPr>
          <a:lstStyle>
            <a:lvl1pPr marL="0" algn="ctr">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457200" latinLnBrk="0">
        <a:lnSpc>
          <a:spcPct val="90000"/>
        </a:lnSpc>
        <a:spcBef>
          <a:spcPts val="0"/>
        </a:spcBef>
        <a:spcAft>
          <a:spcPts val="0"/>
        </a:spcAft>
        <a:buClrTx/>
        <a:buSzTx/>
        <a:buFontTx/>
        <a:buNone/>
        <a:tabLst>
          <a:tab pos="952500" algn="l"/>
        </a:tabLst>
        <a:defRPr sz="6400" b="1" i="0" u="none" strike="noStrike" cap="none" spc="0" baseline="0">
          <a:ln>
            <a:noFill/>
          </a:ln>
          <a:solidFill>
            <a:srgbClr val="FFFFFF"/>
          </a:solidFill>
          <a:uFillTx/>
          <a:latin typeface="+mn-lt"/>
          <a:ea typeface="+mn-ea"/>
          <a:cs typeface="+mn-cs"/>
          <a:sym typeface="Arial"/>
        </a:defRPr>
      </a:lvl1pPr>
      <a:lvl2pPr marL="0" marR="0" indent="228600" algn="l" defTabSz="457200" latinLnBrk="0">
        <a:lnSpc>
          <a:spcPct val="90000"/>
        </a:lnSpc>
        <a:spcBef>
          <a:spcPts val="0"/>
        </a:spcBef>
        <a:spcAft>
          <a:spcPts val="0"/>
        </a:spcAft>
        <a:buClrTx/>
        <a:buSzTx/>
        <a:buFontTx/>
        <a:buNone/>
        <a:tabLst>
          <a:tab pos="952500" algn="l"/>
        </a:tabLst>
        <a:defRPr sz="6400" b="1" i="0" u="none" strike="noStrike" cap="none" spc="0" baseline="0">
          <a:ln>
            <a:noFill/>
          </a:ln>
          <a:solidFill>
            <a:srgbClr val="FFFFFF"/>
          </a:solidFill>
          <a:uFillTx/>
          <a:latin typeface="+mn-lt"/>
          <a:ea typeface="+mn-ea"/>
          <a:cs typeface="+mn-cs"/>
          <a:sym typeface="Arial"/>
        </a:defRPr>
      </a:lvl2pPr>
      <a:lvl3pPr marL="0" marR="0" indent="457200" algn="l" defTabSz="457200" latinLnBrk="0">
        <a:lnSpc>
          <a:spcPct val="90000"/>
        </a:lnSpc>
        <a:spcBef>
          <a:spcPts val="0"/>
        </a:spcBef>
        <a:spcAft>
          <a:spcPts val="0"/>
        </a:spcAft>
        <a:buClrTx/>
        <a:buSzTx/>
        <a:buFontTx/>
        <a:buNone/>
        <a:tabLst>
          <a:tab pos="952500" algn="l"/>
        </a:tabLst>
        <a:defRPr sz="6400" b="1" i="0" u="none" strike="noStrike" cap="none" spc="0" baseline="0">
          <a:ln>
            <a:noFill/>
          </a:ln>
          <a:solidFill>
            <a:srgbClr val="FFFFFF"/>
          </a:solidFill>
          <a:uFillTx/>
          <a:latin typeface="+mn-lt"/>
          <a:ea typeface="+mn-ea"/>
          <a:cs typeface="+mn-cs"/>
          <a:sym typeface="Arial"/>
        </a:defRPr>
      </a:lvl3pPr>
      <a:lvl4pPr marL="0" marR="0" indent="685800" algn="l" defTabSz="457200" latinLnBrk="0">
        <a:lnSpc>
          <a:spcPct val="90000"/>
        </a:lnSpc>
        <a:spcBef>
          <a:spcPts val="0"/>
        </a:spcBef>
        <a:spcAft>
          <a:spcPts val="0"/>
        </a:spcAft>
        <a:buClrTx/>
        <a:buSzTx/>
        <a:buFontTx/>
        <a:buNone/>
        <a:tabLst>
          <a:tab pos="952500" algn="l"/>
        </a:tabLst>
        <a:defRPr sz="6400" b="1" i="0" u="none" strike="noStrike" cap="none" spc="0" baseline="0">
          <a:ln>
            <a:noFill/>
          </a:ln>
          <a:solidFill>
            <a:srgbClr val="FFFFFF"/>
          </a:solidFill>
          <a:uFillTx/>
          <a:latin typeface="+mn-lt"/>
          <a:ea typeface="+mn-ea"/>
          <a:cs typeface="+mn-cs"/>
          <a:sym typeface="Arial"/>
        </a:defRPr>
      </a:lvl4pPr>
      <a:lvl5pPr marL="0" marR="0" indent="914400" algn="l" defTabSz="457200" latinLnBrk="0">
        <a:lnSpc>
          <a:spcPct val="90000"/>
        </a:lnSpc>
        <a:spcBef>
          <a:spcPts val="0"/>
        </a:spcBef>
        <a:spcAft>
          <a:spcPts val="0"/>
        </a:spcAft>
        <a:buClrTx/>
        <a:buSzTx/>
        <a:buFontTx/>
        <a:buNone/>
        <a:tabLst>
          <a:tab pos="952500" algn="l"/>
        </a:tabLst>
        <a:defRPr sz="6400" b="1" i="0" u="none" strike="noStrike" cap="none" spc="0" baseline="0">
          <a:ln>
            <a:noFill/>
          </a:ln>
          <a:solidFill>
            <a:srgbClr val="FFFFFF"/>
          </a:solidFill>
          <a:uFillTx/>
          <a:latin typeface="+mn-lt"/>
          <a:ea typeface="+mn-ea"/>
          <a:cs typeface="+mn-cs"/>
          <a:sym typeface="Arial"/>
        </a:defRPr>
      </a:lvl5pPr>
      <a:lvl6pPr marL="0" marR="0" indent="1143000" algn="l" defTabSz="457200" latinLnBrk="0">
        <a:lnSpc>
          <a:spcPct val="90000"/>
        </a:lnSpc>
        <a:spcBef>
          <a:spcPts val="0"/>
        </a:spcBef>
        <a:spcAft>
          <a:spcPts val="0"/>
        </a:spcAft>
        <a:buClrTx/>
        <a:buSzTx/>
        <a:buFontTx/>
        <a:buNone/>
        <a:tabLst>
          <a:tab pos="952500" algn="l"/>
        </a:tabLst>
        <a:defRPr sz="6400" b="1" i="0" u="none" strike="noStrike" cap="none" spc="0" baseline="0">
          <a:ln>
            <a:noFill/>
          </a:ln>
          <a:solidFill>
            <a:srgbClr val="FFFFFF"/>
          </a:solidFill>
          <a:uFillTx/>
          <a:latin typeface="+mn-lt"/>
          <a:ea typeface="+mn-ea"/>
          <a:cs typeface="+mn-cs"/>
          <a:sym typeface="Arial"/>
        </a:defRPr>
      </a:lvl6pPr>
      <a:lvl7pPr marL="0" marR="0" indent="1371600" algn="l" defTabSz="457200" latinLnBrk="0">
        <a:lnSpc>
          <a:spcPct val="90000"/>
        </a:lnSpc>
        <a:spcBef>
          <a:spcPts val="0"/>
        </a:spcBef>
        <a:spcAft>
          <a:spcPts val="0"/>
        </a:spcAft>
        <a:buClrTx/>
        <a:buSzTx/>
        <a:buFontTx/>
        <a:buNone/>
        <a:tabLst>
          <a:tab pos="952500" algn="l"/>
        </a:tabLst>
        <a:defRPr sz="6400" b="1" i="0" u="none" strike="noStrike" cap="none" spc="0" baseline="0">
          <a:ln>
            <a:noFill/>
          </a:ln>
          <a:solidFill>
            <a:srgbClr val="FFFFFF"/>
          </a:solidFill>
          <a:uFillTx/>
          <a:latin typeface="+mn-lt"/>
          <a:ea typeface="+mn-ea"/>
          <a:cs typeface="+mn-cs"/>
          <a:sym typeface="Arial"/>
        </a:defRPr>
      </a:lvl7pPr>
      <a:lvl8pPr marL="0" marR="0" indent="1600200" algn="l" defTabSz="457200" latinLnBrk="0">
        <a:lnSpc>
          <a:spcPct val="90000"/>
        </a:lnSpc>
        <a:spcBef>
          <a:spcPts val="0"/>
        </a:spcBef>
        <a:spcAft>
          <a:spcPts val="0"/>
        </a:spcAft>
        <a:buClrTx/>
        <a:buSzTx/>
        <a:buFontTx/>
        <a:buNone/>
        <a:tabLst>
          <a:tab pos="952500" algn="l"/>
        </a:tabLst>
        <a:defRPr sz="6400" b="1" i="0" u="none" strike="noStrike" cap="none" spc="0" baseline="0">
          <a:ln>
            <a:noFill/>
          </a:ln>
          <a:solidFill>
            <a:srgbClr val="FFFFFF"/>
          </a:solidFill>
          <a:uFillTx/>
          <a:latin typeface="+mn-lt"/>
          <a:ea typeface="+mn-ea"/>
          <a:cs typeface="+mn-cs"/>
          <a:sym typeface="Arial"/>
        </a:defRPr>
      </a:lvl8pPr>
      <a:lvl9pPr marL="0" marR="0" indent="1828800" algn="l" defTabSz="457200" latinLnBrk="0">
        <a:lnSpc>
          <a:spcPct val="90000"/>
        </a:lnSpc>
        <a:spcBef>
          <a:spcPts val="0"/>
        </a:spcBef>
        <a:spcAft>
          <a:spcPts val="0"/>
        </a:spcAft>
        <a:buClrTx/>
        <a:buSzTx/>
        <a:buFontTx/>
        <a:buNone/>
        <a:tabLst>
          <a:tab pos="952500" algn="l"/>
        </a:tabLst>
        <a:defRPr sz="6400" b="1" i="0" u="none" strike="noStrike" cap="none" spc="0" baseline="0">
          <a:ln>
            <a:noFill/>
          </a:ln>
          <a:solidFill>
            <a:srgbClr val="FFFFFF"/>
          </a:solidFill>
          <a:uFillTx/>
          <a:latin typeface="+mn-lt"/>
          <a:ea typeface="+mn-ea"/>
          <a:cs typeface="+mn-cs"/>
          <a:sym typeface="Arial"/>
        </a:defRPr>
      </a:lvl9pPr>
    </p:titleStyle>
    <p:bodyStyle>
      <a:lvl1pPr marL="381000" marR="0" indent="-381000" algn="l" defTabSz="457200" latinLnBrk="0">
        <a:lnSpc>
          <a:spcPts val="1900"/>
        </a:lnSpc>
        <a:spcBef>
          <a:spcPts val="2000"/>
        </a:spcBef>
        <a:spcAft>
          <a:spcPts val="0"/>
        </a:spcAft>
        <a:buClr>
          <a:srgbClr val="FFFFFF"/>
        </a:buClr>
        <a:buSzPct val="200000"/>
        <a:buFont typeface="Lucida Grande"/>
        <a:buChar char="‣"/>
        <a:tabLst>
          <a:tab pos="1016000" algn="l"/>
        </a:tabLst>
        <a:defRPr sz="1600" b="0" i="0" u="none" strike="noStrike" cap="none" spc="0" baseline="0">
          <a:ln>
            <a:noFill/>
          </a:ln>
          <a:solidFill>
            <a:srgbClr val="FFFFFF"/>
          </a:solidFill>
          <a:uFillTx/>
          <a:latin typeface="+mn-lt"/>
          <a:ea typeface="+mn-ea"/>
          <a:cs typeface="+mn-cs"/>
          <a:sym typeface="Arial"/>
        </a:defRPr>
      </a:lvl1pPr>
      <a:lvl2pPr marL="717599" marR="0" indent="-336000" algn="l" defTabSz="457200" latinLnBrk="0">
        <a:lnSpc>
          <a:spcPts val="1900"/>
        </a:lnSpc>
        <a:spcBef>
          <a:spcPts val="2000"/>
        </a:spcBef>
        <a:spcAft>
          <a:spcPts val="0"/>
        </a:spcAft>
        <a:buClr>
          <a:srgbClr val="FFFFFF"/>
        </a:buClr>
        <a:buSzPct val="200000"/>
        <a:buFont typeface="Lucida Grande"/>
        <a:buChar char="‣"/>
        <a:tabLst>
          <a:tab pos="1016000" algn="l"/>
        </a:tabLst>
        <a:defRPr sz="1600" b="0" i="0" u="none" strike="noStrike" cap="none" spc="0" baseline="0">
          <a:ln>
            <a:noFill/>
          </a:ln>
          <a:solidFill>
            <a:srgbClr val="FFFFFF"/>
          </a:solidFill>
          <a:uFillTx/>
          <a:latin typeface="+mn-lt"/>
          <a:ea typeface="+mn-ea"/>
          <a:cs typeface="+mn-cs"/>
          <a:sym typeface="Arial"/>
        </a:defRPr>
      </a:lvl2pPr>
      <a:lvl3pPr marL="984000" marR="0" indent="-336000" algn="l" defTabSz="457200" latinLnBrk="0">
        <a:lnSpc>
          <a:spcPts val="1900"/>
        </a:lnSpc>
        <a:spcBef>
          <a:spcPts val="2000"/>
        </a:spcBef>
        <a:spcAft>
          <a:spcPts val="0"/>
        </a:spcAft>
        <a:buClr>
          <a:srgbClr val="FFFFFF"/>
        </a:buClr>
        <a:buSzPct val="200000"/>
        <a:buFont typeface="Lucida Grande"/>
        <a:buChar char="‣"/>
        <a:tabLst>
          <a:tab pos="1016000" algn="l"/>
        </a:tabLst>
        <a:defRPr sz="1600" b="0" i="0" u="none" strike="noStrike" cap="none" spc="0" baseline="0">
          <a:ln>
            <a:noFill/>
          </a:ln>
          <a:solidFill>
            <a:srgbClr val="FFFFFF"/>
          </a:solidFill>
          <a:uFillTx/>
          <a:latin typeface="+mn-lt"/>
          <a:ea typeface="+mn-ea"/>
          <a:cs typeface="+mn-cs"/>
          <a:sym typeface="Arial"/>
        </a:defRPr>
      </a:lvl3pPr>
      <a:lvl4pPr marL="1236000" marR="0" indent="-336000" algn="l" defTabSz="457200" latinLnBrk="0">
        <a:lnSpc>
          <a:spcPts val="1900"/>
        </a:lnSpc>
        <a:spcBef>
          <a:spcPts val="2000"/>
        </a:spcBef>
        <a:spcAft>
          <a:spcPts val="0"/>
        </a:spcAft>
        <a:buClr>
          <a:srgbClr val="FFFFFF"/>
        </a:buClr>
        <a:buSzPct val="200000"/>
        <a:buFont typeface="Lucida Grande"/>
        <a:buChar char="‣"/>
        <a:tabLst>
          <a:tab pos="1016000" algn="l"/>
        </a:tabLst>
        <a:defRPr sz="1600" b="0" i="0" u="none" strike="noStrike" cap="none" spc="0" baseline="0">
          <a:ln>
            <a:noFill/>
          </a:ln>
          <a:solidFill>
            <a:srgbClr val="FFFFFF"/>
          </a:solidFill>
          <a:uFillTx/>
          <a:latin typeface="+mn-lt"/>
          <a:ea typeface="+mn-ea"/>
          <a:cs typeface="+mn-cs"/>
          <a:sym typeface="Arial"/>
        </a:defRPr>
      </a:lvl4pPr>
      <a:lvl5pPr marL="1487999" marR="0" indent="-336000" algn="l" defTabSz="457200" latinLnBrk="0">
        <a:lnSpc>
          <a:spcPts val="1900"/>
        </a:lnSpc>
        <a:spcBef>
          <a:spcPts val="2000"/>
        </a:spcBef>
        <a:spcAft>
          <a:spcPts val="0"/>
        </a:spcAft>
        <a:buClr>
          <a:srgbClr val="FFFFFF"/>
        </a:buClr>
        <a:buSzPct val="200000"/>
        <a:buFont typeface="Lucida Grande"/>
        <a:buChar char="‣"/>
        <a:tabLst>
          <a:tab pos="1016000" algn="l"/>
        </a:tabLst>
        <a:defRPr sz="1600" b="0" i="0" u="none" strike="noStrike" cap="none" spc="0" baseline="0">
          <a:ln>
            <a:noFill/>
          </a:ln>
          <a:solidFill>
            <a:srgbClr val="FFFFFF"/>
          </a:solidFill>
          <a:uFillTx/>
          <a:latin typeface="+mn-lt"/>
          <a:ea typeface="+mn-ea"/>
          <a:cs typeface="+mn-cs"/>
          <a:sym typeface="Arial"/>
        </a:defRPr>
      </a:lvl5pPr>
      <a:lvl6pPr marL="1740000" marR="0" indent="-335999" algn="l" defTabSz="457200" latinLnBrk="0">
        <a:lnSpc>
          <a:spcPts val="1900"/>
        </a:lnSpc>
        <a:spcBef>
          <a:spcPts val="2000"/>
        </a:spcBef>
        <a:spcAft>
          <a:spcPts val="0"/>
        </a:spcAft>
        <a:buClr>
          <a:srgbClr val="FFFFFF"/>
        </a:buClr>
        <a:buSzPct val="200000"/>
        <a:buFont typeface="Lucida Grande"/>
        <a:buChar char="‣"/>
        <a:tabLst>
          <a:tab pos="1016000" algn="l"/>
        </a:tabLst>
        <a:defRPr sz="1600" b="0" i="0" u="none" strike="noStrike" cap="none" spc="0" baseline="0">
          <a:ln>
            <a:noFill/>
          </a:ln>
          <a:solidFill>
            <a:srgbClr val="FFFFFF"/>
          </a:solidFill>
          <a:uFillTx/>
          <a:latin typeface="+mn-lt"/>
          <a:ea typeface="+mn-ea"/>
          <a:cs typeface="+mn-cs"/>
          <a:sym typeface="Arial"/>
        </a:defRPr>
      </a:lvl6pPr>
      <a:lvl7pPr marL="1992000" marR="0" indent="-336000" algn="l" defTabSz="457200" latinLnBrk="0">
        <a:lnSpc>
          <a:spcPts val="1900"/>
        </a:lnSpc>
        <a:spcBef>
          <a:spcPts val="2000"/>
        </a:spcBef>
        <a:spcAft>
          <a:spcPts val="0"/>
        </a:spcAft>
        <a:buClr>
          <a:srgbClr val="FFFFFF"/>
        </a:buClr>
        <a:buSzPct val="200000"/>
        <a:buFont typeface="Lucida Grande"/>
        <a:buChar char="‣"/>
        <a:tabLst>
          <a:tab pos="1016000" algn="l"/>
        </a:tabLst>
        <a:defRPr sz="1600" b="0" i="0" u="none" strike="noStrike" cap="none" spc="0" baseline="0">
          <a:ln>
            <a:noFill/>
          </a:ln>
          <a:solidFill>
            <a:srgbClr val="FFFFFF"/>
          </a:solidFill>
          <a:uFillTx/>
          <a:latin typeface="+mn-lt"/>
          <a:ea typeface="+mn-ea"/>
          <a:cs typeface="+mn-cs"/>
          <a:sym typeface="Arial"/>
        </a:defRPr>
      </a:lvl7pPr>
      <a:lvl8pPr marL="2243999" marR="0" indent="-336000" algn="l" defTabSz="457200" latinLnBrk="0">
        <a:lnSpc>
          <a:spcPts val="1900"/>
        </a:lnSpc>
        <a:spcBef>
          <a:spcPts val="2000"/>
        </a:spcBef>
        <a:spcAft>
          <a:spcPts val="0"/>
        </a:spcAft>
        <a:buClr>
          <a:srgbClr val="FFFFFF"/>
        </a:buClr>
        <a:buSzPct val="200000"/>
        <a:buFont typeface="Lucida Grande"/>
        <a:buChar char="‣"/>
        <a:tabLst>
          <a:tab pos="1016000" algn="l"/>
        </a:tabLst>
        <a:defRPr sz="1600" b="0" i="0" u="none" strike="noStrike" cap="none" spc="0" baseline="0">
          <a:ln>
            <a:noFill/>
          </a:ln>
          <a:solidFill>
            <a:srgbClr val="FFFFFF"/>
          </a:solidFill>
          <a:uFillTx/>
          <a:latin typeface="+mn-lt"/>
          <a:ea typeface="+mn-ea"/>
          <a:cs typeface="+mn-cs"/>
          <a:sym typeface="Arial"/>
        </a:defRPr>
      </a:lvl8pPr>
      <a:lvl9pPr marL="2495999" marR="0" indent="-336000" algn="l" defTabSz="457200" latinLnBrk="0">
        <a:lnSpc>
          <a:spcPts val="1900"/>
        </a:lnSpc>
        <a:spcBef>
          <a:spcPts val="2000"/>
        </a:spcBef>
        <a:spcAft>
          <a:spcPts val="0"/>
        </a:spcAft>
        <a:buClr>
          <a:srgbClr val="FFFFFF"/>
        </a:buClr>
        <a:buSzPct val="200000"/>
        <a:buFont typeface="Lucida Grande"/>
        <a:buChar char="‣"/>
        <a:tabLst>
          <a:tab pos="1016000" algn="l"/>
        </a:tabLst>
        <a:defRPr sz="1600" b="0" i="0" u="none" strike="noStrike" cap="none" spc="0" baseline="0">
          <a:ln>
            <a:noFill/>
          </a:ln>
          <a:solidFill>
            <a:srgbClr val="FFFFFF"/>
          </a:solidFill>
          <a:uFillTx/>
          <a:latin typeface="+mn-lt"/>
          <a:ea typeface="+mn-ea"/>
          <a:cs typeface="+mn-cs"/>
          <a:sym typeface="Arial"/>
        </a:defRPr>
      </a:lvl9pPr>
    </p:bodyStyle>
    <p:otherStyle>
      <a:lvl1pPr marL="0" marR="0" indent="0" algn="ctr" defTabSz="457200" latinLnBrk="0">
        <a:lnSpc>
          <a:spcPts val="1200"/>
        </a:lnSpc>
        <a:spcBef>
          <a:spcPts val="0"/>
        </a:spcBef>
        <a:spcAft>
          <a:spcPts val="0"/>
        </a:spcAft>
        <a:buClrTx/>
        <a:buSzTx/>
        <a:buFontTx/>
        <a:buNone/>
        <a:tabLst>
          <a:tab pos="838200" algn="l"/>
        </a:tabLst>
        <a:defRPr sz="1000" b="0" i="0" u="none" strike="noStrike" cap="none" spc="0" baseline="0">
          <a:ln>
            <a:noFill/>
          </a:ln>
          <a:solidFill>
            <a:schemeClr val="tx1"/>
          </a:solidFill>
          <a:uFillTx/>
          <a:latin typeface="+mn-lt"/>
          <a:ea typeface="+mn-ea"/>
          <a:cs typeface="+mn-cs"/>
          <a:sym typeface="Hoefler Text"/>
        </a:defRPr>
      </a:lvl1pPr>
      <a:lvl2pPr marL="0" marR="0" indent="228600" algn="ctr" defTabSz="457200" latinLnBrk="0">
        <a:lnSpc>
          <a:spcPts val="1200"/>
        </a:lnSpc>
        <a:spcBef>
          <a:spcPts val="0"/>
        </a:spcBef>
        <a:spcAft>
          <a:spcPts val="0"/>
        </a:spcAft>
        <a:buClrTx/>
        <a:buSzTx/>
        <a:buFontTx/>
        <a:buNone/>
        <a:tabLst>
          <a:tab pos="838200" algn="l"/>
        </a:tabLst>
        <a:defRPr sz="1000" b="0" i="0" u="none" strike="noStrike" cap="none" spc="0" baseline="0">
          <a:ln>
            <a:noFill/>
          </a:ln>
          <a:solidFill>
            <a:schemeClr val="tx1"/>
          </a:solidFill>
          <a:uFillTx/>
          <a:latin typeface="+mn-lt"/>
          <a:ea typeface="+mn-ea"/>
          <a:cs typeface="+mn-cs"/>
          <a:sym typeface="Hoefler Text"/>
        </a:defRPr>
      </a:lvl2pPr>
      <a:lvl3pPr marL="0" marR="0" indent="457200" algn="ctr" defTabSz="457200" latinLnBrk="0">
        <a:lnSpc>
          <a:spcPts val="1200"/>
        </a:lnSpc>
        <a:spcBef>
          <a:spcPts val="0"/>
        </a:spcBef>
        <a:spcAft>
          <a:spcPts val="0"/>
        </a:spcAft>
        <a:buClrTx/>
        <a:buSzTx/>
        <a:buFontTx/>
        <a:buNone/>
        <a:tabLst>
          <a:tab pos="838200" algn="l"/>
        </a:tabLst>
        <a:defRPr sz="1000" b="0" i="0" u="none" strike="noStrike" cap="none" spc="0" baseline="0">
          <a:ln>
            <a:noFill/>
          </a:ln>
          <a:solidFill>
            <a:schemeClr val="tx1"/>
          </a:solidFill>
          <a:uFillTx/>
          <a:latin typeface="+mn-lt"/>
          <a:ea typeface="+mn-ea"/>
          <a:cs typeface="+mn-cs"/>
          <a:sym typeface="Hoefler Text"/>
        </a:defRPr>
      </a:lvl3pPr>
      <a:lvl4pPr marL="0" marR="0" indent="685800" algn="ctr" defTabSz="457200" latinLnBrk="0">
        <a:lnSpc>
          <a:spcPts val="1200"/>
        </a:lnSpc>
        <a:spcBef>
          <a:spcPts val="0"/>
        </a:spcBef>
        <a:spcAft>
          <a:spcPts val="0"/>
        </a:spcAft>
        <a:buClrTx/>
        <a:buSzTx/>
        <a:buFontTx/>
        <a:buNone/>
        <a:tabLst>
          <a:tab pos="838200" algn="l"/>
        </a:tabLst>
        <a:defRPr sz="1000" b="0" i="0" u="none" strike="noStrike" cap="none" spc="0" baseline="0">
          <a:ln>
            <a:noFill/>
          </a:ln>
          <a:solidFill>
            <a:schemeClr val="tx1"/>
          </a:solidFill>
          <a:uFillTx/>
          <a:latin typeface="+mn-lt"/>
          <a:ea typeface="+mn-ea"/>
          <a:cs typeface="+mn-cs"/>
          <a:sym typeface="Hoefler Text"/>
        </a:defRPr>
      </a:lvl4pPr>
      <a:lvl5pPr marL="0" marR="0" indent="914400" algn="ctr" defTabSz="457200" latinLnBrk="0">
        <a:lnSpc>
          <a:spcPts val="1200"/>
        </a:lnSpc>
        <a:spcBef>
          <a:spcPts val="0"/>
        </a:spcBef>
        <a:spcAft>
          <a:spcPts val="0"/>
        </a:spcAft>
        <a:buClrTx/>
        <a:buSzTx/>
        <a:buFontTx/>
        <a:buNone/>
        <a:tabLst>
          <a:tab pos="838200" algn="l"/>
        </a:tabLst>
        <a:defRPr sz="1000" b="0" i="0" u="none" strike="noStrike" cap="none" spc="0" baseline="0">
          <a:ln>
            <a:noFill/>
          </a:ln>
          <a:solidFill>
            <a:schemeClr val="tx1"/>
          </a:solidFill>
          <a:uFillTx/>
          <a:latin typeface="+mn-lt"/>
          <a:ea typeface="+mn-ea"/>
          <a:cs typeface="+mn-cs"/>
          <a:sym typeface="Hoefler Text"/>
        </a:defRPr>
      </a:lvl5pPr>
      <a:lvl6pPr marL="0" marR="0" indent="1143000" algn="ctr" defTabSz="457200" latinLnBrk="0">
        <a:lnSpc>
          <a:spcPts val="1200"/>
        </a:lnSpc>
        <a:spcBef>
          <a:spcPts val="0"/>
        </a:spcBef>
        <a:spcAft>
          <a:spcPts val="0"/>
        </a:spcAft>
        <a:buClrTx/>
        <a:buSzTx/>
        <a:buFontTx/>
        <a:buNone/>
        <a:tabLst>
          <a:tab pos="838200" algn="l"/>
        </a:tabLst>
        <a:defRPr sz="1000" b="0" i="0" u="none" strike="noStrike" cap="none" spc="0" baseline="0">
          <a:ln>
            <a:noFill/>
          </a:ln>
          <a:solidFill>
            <a:schemeClr val="tx1"/>
          </a:solidFill>
          <a:uFillTx/>
          <a:latin typeface="+mn-lt"/>
          <a:ea typeface="+mn-ea"/>
          <a:cs typeface="+mn-cs"/>
          <a:sym typeface="Hoefler Text"/>
        </a:defRPr>
      </a:lvl6pPr>
      <a:lvl7pPr marL="0" marR="0" indent="1371600" algn="ctr" defTabSz="457200" latinLnBrk="0">
        <a:lnSpc>
          <a:spcPts val="1200"/>
        </a:lnSpc>
        <a:spcBef>
          <a:spcPts val="0"/>
        </a:spcBef>
        <a:spcAft>
          <a:spcPts val="0"/>
        </a:spcAft>
        <a:buClrTx/>
        <a:buSzTx/>
        <a:buFontTx/>
        <a:buNone/>
        <a:tabLst>
          <a:tab pos="838200" algn="l"/>
        </a:tabLst>
        <a:defRPr sz="1000" b="0" i="0" u="none" strike="noStrike" cap="none" spc="0" baseline="0">
          <a:ln>
            <a:noFill/>
          </a:ln>
          <a:solidFill>
            <a:schemeClr val="tx1"/>
          </a:solidFill>
          <a:uFillTx/>
          <a:latin typeface="+mn-lt"/>
          <a:ea typeface="+mn-ea"/>
          <a:cs typeface="+mn-cs"/>
          <a:sym typeface="Hoefler Text"/>
        </a:defRPr>
      </a:lvl7pPr>
      <a:lvl8pPr marL="0" marR="0" indent="1600200" algn="ctr" defTabSz="457200" latinLnBrk="0">
        <a:lnSpc>
          <a:spcPts val="1200"/>
        </a:lnSpc>
        <a:spcBef>
          <a:spcPts val="0"/>
        </a:spcBef>
        <a:spcAft>
          <a:spcPts val="0"/>
        </a:spcAft>
        <a:buClrTx/>
        <a:buSzTx/>
        <a:buFontTx/>
        <a:buNone/>
        <a:tabLst>
          <a:tab pos="838200" algn="l"/>
        </a:tabLst>
        <a:defRPr sz="1000" b="0" i="0" u="none" strike="noStrike" cap="none" spc="0" baseline="0">
          <a:ln>
            <a:noFill/>
          </a:ln>
          <a:solidFill>
            <a:schemeClr val="tx1"/>
          </a:solidFill>
          <a:uFillTx/>
          <a:latin typeface="+mn-lt"/>
          <a:ea typeface="+mn-ea"/>
          <a:cs typeface="+mn-cs"/>
          <a:sym typeface="Hoefler Text"/>
        </a:defRPr>
      </a:lvl8pPr>
      <a:lvl9pPr marL="0" marR="0" indent="1828800" algn="ctr" defTabSz="457200" latinLnBrk="0">
        <a:lnSpc>
          <a:spcPts val="1200"/>
        </a:lnSpc>
        <a:spcBef>
          <a:spcPts val="0"/>
        </a:spcBef>
        <a:spcAft>
          <a:spcPts val="0"/>
        </a:spcAft>
        <a:buClrTx/>
        <a:buSzTx/>
        <a:buFontTx/>
        <a:buNone/>
        <a:tabLst>
          <a:tab pos="838200" algn="l"/>
        </a:tabLst>
        <a:defRPr sz="1000" b="0" i="0" u="none" strike="noStrike" cap="none" spc="0" baseline="0">
          <a:ln>
            <a:noFill/>
          </a:ln>
          <a:solidFill>
            <a:schemeClr val="tx1"/>
          </a:solidFill>
          <a:uFillTx/>
          <a:latin typeface="+mn-lt"/>
          <a:ea typeface="+mn-ea"/>
          <a:cs typeface="+mn-cs"/>
          <a:sym typeface="Hoefler Tex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tif"/><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4" Type="http://schemas.openxmlformats.org/officeDocument/2006/relationships/slide" Target="slide6.xml"/><Relationship Id="rId5" Type="http://schemas.openxmlformats.org/officeDocument/2006/relationships/slide" Target="slide11.xml"/><Relationship Id="rId6" Type="http://schemas.openxmlformats.org/officeDocument/2006/relationships/slide" Target="slide14.xml"/><Relationship Id="rId7" Type="http://schemas.openxmlformats.org/officeDocument/2006/relationships/slide" Target="slide18.xml"/><Relationship Id="rId8" Type="http://schemas.openxmlformats.org/officeDocument/2006/relationships/slide" Target="slide21.xml"/><Relationship Id="rId9" Type="http://schemas.openxmlformats.org/officeDocument/2006/relationships/slide" Target="slide24.xml"/><Relationship Id="rId10" Type="http://schemas.openxmlformats.org/officeDocument/2006/relationships/slide" Target="slide27.xml"/><Relationship Id="rId11" Type="http://schemas.openxmlformats.org/officeDocument/2006/relationships/slide" Target="slide29.xml"/><Relationship Id="rId1" Type="http://schemas.openxmlformats.org/officeDocument/2006/relationships/slideLayout" Target="../slideLayouts/slideLayout5.xml"/><Relationship Id="rId2"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image" Target="../media/image4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biozone.com.au/faqconditionsofus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gnu.org/copyleft/fdl.html" TargetMode="External"/><Relationship Id="rId3" Type="http://schemas.openxmlformats.org/officeDocument/2006/relationships/hyperlink" Target="http://creativecommons.org/licenses/by-sa/3.0/"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p:cNvSpPr>
          <p:nvPr>
            <p:ph type="title"/>
          </p:nvPr>
        </p:nvSpPr>
        <p:spPr>
          <a:prstGeom prst="rect">
            <a:avLst/>
          </a:prstGeom>
        </p:spPr>
        <p:txBody>
          <a:bodyPr/>
          <a:lstStyle>
            <a:lvl1pPr>
              <a:tabLst>
                <a:tab pos="952500" algn="l"/>
              </a:tabLst>
            </a:lvl1pPr>
          </a:lstStyle>
          <a:p>
            <a:r>
              <a:t>Numbers of Chromosomes</a:t>
            </a:r>
          </a:p>
        </p:txBody>
      </p:sp>
      <p:sp>
        <p:nvSpPr>
          <p:cNvPr id="227" name="Shape 227"/>
          <p:cNvSpPr>
            <a:spLocks noGrp="1"/>
          </p:cNvSpPr>
          <p:nvPr>
            <p:ph type="body" sz="half" idx="1"/>
          </p:nvPr>
        </p:nvSpPr>
        <p:spPr>
          <a:prstGeom prst="rect">
            <a:avLst/>
          </a:prstGeom>
        </p:spPr>
        <p:txBody>
          <a:bodyPr/>
          <a:lstStyle/>
          <a:p>
            <a:pPr marL="345600" indent="-345600">
              <a:tabLst>
                <a:tab pos="1016000" algn="l"/>
              </a:tabLst>
            </a:pPr>
            <a:r>
              <a:t>Chromosome numbers vary considerably among organisms.</a:t>
            </a:r>
          </a:p>
          <a:p>
            <a:pPr marL="345600" indent="-345600">
              <a:tabLst>
                <a:tab pos="1016000" algn="l"/>
              </a:tabLst>
            </a:pPr>
            <a:r>
              <a:t>The numbers may differ markedly even between closely related species.</a:t>
            </a:r>
          </a:p>
        </p:txBody>
      </p:sp>
      <p:graphicFrame>
        <p:nvGraphicFramePr>
          <p:cNvPr id="228" name="Table 228"/>
          <p:cNvGraphicFramePr/>
          <p:nvPr/>
        </p:nvGraphicFramePr>
        <p:xfrm>
          <a:off x="7035800" y="1689100"/>
          <a:ext cx="5105400" cy="7378694"/>
        </p:xfrm>
        <a:graphic>
          <a:graphicData uri="http://schemas.openxmlformats.org/drawingml/2006/table">
            <a:tbl>
              <a:tblPr firstRow="1">
                <a:tableStyleId>{8F44A2F1-9E1F-4B54-A3A2-5F16C0AD49E2}</a:tableStyleId>
              </a:tblPr>
              <a:tblGrid>
                <a:gridCol w="2273300"/>
                <a:gridCol w="2832100"/>
              </a:tblGrid>
              <a:tr h="519104">
                <a:tc>
                  <a:txBody>
                    <a:bodyPr/>
                    <a:lstStyle/>
                    <a:p>
                      <a:pPr marL="114300">
                        <a:lnSpc>
                          <a:spcPts val="2100"/>
                        </a:lnSpc>
                        <a:tabLst>
                          <a:tab pos="520700" algn="l"/>
                        </a:tabLst>
                        <a:defRPr sz="1800" b="1">
                          <a:solidFill>
                            <a:srgbClr val="FFFFFF"/>
                          </a:solidFill>
                          <a:latin typeface="+mn-lt"/>
                          <a:ea typeface="+mn-ea"/>
                          <a:cs typeface="+mn-cs"/>
                          <a:sym typeface="Arial"/>
                        </a:defRPr>
                      </a:pPr>
                      <a:r>
                        <a:t>Organisms</a:t>
                      </a:r>
                    </a:p>
                  </a:txBody>
                  <a:tcPr marL="25400" marR="25400" marT="25400" marB="254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126A93"/>
                    </a:solidFill>
                  </a:tcPr>
                </a:tc>
                <a:tc>
                  <a:txBody>
                    <a:bodyPr/>
                    <a:lstStyle/>
                    <a:p>
                      <a:pPr marL="114300">
                        <a:lnSpc>
                          <a:spcPts val="2100"/>
                        </a:lnSpc>
                        <a:tabLst>
                          <a:tab pos="520700" algn="l"/>
                        </a:tabLst>
                        <a:defRPr sz="1800" b="1">
                          <a:solidFill>
                            <a:srgbClr val="FFFFFF"/>
                          </a:solidFill>
                          <a:latin typeface="+mn-lt"/>
                          <a:ea typeface="+mn-ea"/>
                          <a:cs typeface="+mn-cs"/>
                          <a:sym typeface="Arial"/>
                        </a:defRPr>
                      </a:pPr>
                      <a:r>
                        <a:t>Chromosome No.</a:t>
                      </a:r>
                    </a:p>
                  </a:txBody>
                  <a:tcPr marL="25400" marR="25400" marT="25400" marB="254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126A93"/>
                    </a:solidFill>
                  </a:tcPr>
                </a:tc>
              </a:tr>
              <a:tr h="527661">
                <a:tc>
                  <a:txBody>
                    <a:bodyPr/>
                    <a:lstStyle/>
                    <a:p>
                      <a:pPr marL="114300">
                        <a:lnSpc>
                          <a:spcPts val="2100"/>
                        </a:lnSpc>
                        <a:tabLst>
                          <a:tab pos="520700" algn="l"/>
                        </a:tabLst>
                        <a:defRPr sz="1800">
                          <a:solidFill>
                            <a:srgbClr val="000000"/>
                          </a:solidFill>
                        </a:defRPr>
                      </a:pPr>
                      <a:r>
                        <a:rPr>
                          <a:latin typeface="+mn-lt"/>
                          <a:ea typeface="+mn-ea"/>
                          <a:cs typeface="+mn-cs"/>
                          <a:sym typeface="Arial"/>
                        </a:rPr>
                        <a:t>Human</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c>
                  <a:txBody>
                    <a:bodyPr/>
                    <a:lstStyle/>
                    <a:p>
                      <a:pPr marL="114300">
                        <a:lnSpc>
                          <a:spcPts val="2100"/>
                        </a:lnSpc>
                        <a:tabLst>
                          <a:tab pos="520700" algn="l"/>
                        </a:tabLst>
                        <a:defRPr sz="1800">
                          <a:solidFill>
                            <a:srgbClr val="000000"/>
                          </a:solidFill>
                        </a:defRPr>
                      </a:pPr>
                      <a:r>
                        <a:rPr>
                          <a:latin typeface="+mn-lt"/>
                          <a:ea typeface="+mn-ea"/>
                          <a:cs typeface="+mn-cs"/>
                          <a:sym typeface="Arial"/>
                        </a:rPr>
                        <a:t>46</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r>
              <a:tr h="527661">
                <a:tc>
                  <a:txBody>
                    <a:bodyPr/>
                    <a:lstStyle/>
                    <a:p>
                      <a:pPr marL="114300">
                        <a:lnSpc>
                          <a:spcPts val="2100"/>
                        </a:lnSpc>
                        <a:tabLst>
                          <a:tab pos="520700" algn="l"/>
                        </a:tabLst>
                        <a:defRPr sz="1800">
                          <a:solidFill>
                            <a:srgbClr val="000000"/>
                          </a:solidFill>
                        </a:defRPr>
                      </a:pPr>
                      <a:r>
                        <a:rPr>
                          <a:latin typeface="+mn-lt"/>
                          <a:ea typeface="+mn-ea"/>
                          <a:cs typeface="+mn-cs"/>
                          <a:sym typeface="Arial"/>
                        </a:rPr>
                        <a:t>Chimpanzee</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c>
                  <a:txBody>
                    <a:bodyPr/>
                    <a:lstStyle/>
                    <a:p>
                      <a:pPr marL="114300">
                        <a:lnSpc>
                          <a:spcPts val="2100"/>
                        </a:lnSpc>
                        <a:tabLst>
                          <a:tab pos="520700" algn="l"/>
                        </a:tabLst>
                        <a:defRPr sz="1800">
                          <a:solidFill>
                            <a:srgbClr val="000000"/>
                          </a:solidFill>
                        </a:defRPr>
                      </a:pPr>
                      <a:r>
                        <a:rPr>
                          <a:latin typeface="+mn-lt"/>
                          <a:ea typeface="+mn-ea"/>
                          <a:cs typeface="+mn-cs"/>
                          <a:sym typeface="Arial"/>
                        </a:rPr>
                        <a:t>48</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r>
              <a:tr h="527661">
                <a:tc>
                  <a:txBody>
                    <a:bodyPr/>
                    <a:lstStyle/>
                    <a:p>
                      <a:pPr marL="114300">
                        <a:lnSpc>
                          <a:spcPts val="2100"/>
                        </a:lnSpc>
                        <a:tabLst>
                          <a:tab pos="520700" algn="l"/>
                        </a:tabLst>
                        <a:defRPr sz="1800">
                          <a:solidFill>
                            <a:srgbClr val="000000"/>
                          </a:solidFill>
                        </a:defRPr>
                      </a:pPr>
                      <a:r>
                        <a:rPr>
                          <a:latin typeface="+mn-lt"/>
                          <a:ea typeface="+mn-ea"/>
                          <a:cs typeface="+mn-cs"/>
                          <a:sym typeface="Arial"/>
                        </a:rPr>
                        <a:t>Gorilla</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c>
                  <a:txBody>
                    <a:bodyPr/>
                    <a:lstStyle/>
                    <a:p>
                      <a:pPr marL="114300">
                        <a:lnSpc>
                          <a:spcPts val="2100"/>
                        </a:lnSpc>
                        <a:tabLst>
                          <a:tab pos="520700" algn="l"/>
                        </a:tabLst>
                        <a:defRPr sz="1800">
                          <a:solidFill>
                            <a:srgbClr val="000000"/>
                          </a:solidFill>
                        </a:defRPr>
                      </a:pPr>
                      <a:r>
                        <a:rPr>
                          <a:latin typeface="+mn-lt"/>
                          <a:ea typeface="+mn-ea"/>
                          <a:cs typeface="+mn-cs"/>
                          <a:sym typeface="Arial"/>
                        </a:rPr>
                        <a:t>48</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r>
              <a:tr h="527660">
                <a:tc>
                  <a:txBody>
                    <a:bodyPr/>
                    <a:lstStyle/>
                    <a:p>
                      <a:pPr marL="114300">
                        <a:lnSpc>
                          <a:spcPts val="2100"/>
                        </a:lnSpc>
                        <a:tabLst>
                          <a:tab pos="520700" algn="l"/>
                        </a:tabLst>
                        <a:defRPr sz="1800">
                          <a:solidFill>
                            <a:srgbClr val="000000"/>
                          </a:solidFill>
                        </a:defRPr>
                      </a:pPr>
                      <a:r>
                        <a:rPr>
                          <a:latin typeface="+mn-lt"/>
                          <a:ea typeface="+mn-ea"/>
                          <a:cs typeface="+mn-cs"/>
                          <a:sym typeface="Arial"/>
                        </a:rPr>
                        <a:t>Cattle</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c>
                  <a:txBody>
                    <a:bodyPr/>
                    <a:lstStyle/>
                    <a:p>
                      <a:pPr marL="114300">
                        <a:lnSpc>
                          <a:spcPts val="2100"/>
                        </a:lnSpc>
                        <a:tabLst>
                          <a:tab pos="520700" algn="l"/>
                        </a:tabLst>
                        <a:defRPr sz="1800">
                          <a:solidFill>
                            <a:srgbClr val="000000"/>
                          </a:solidFill>
                        </a:defRPr>
                      </a:pPr>
                      <a:r>
                        <a:rPr>
                          <a:latin typeface="+mn-lt"/>
                          <a:ea typeface="+mn-ea"/>
                          <a:cs typeface="+mn-cs"/>
                          <a:sym typeface="Arial"/>
                        </a:rPr>
                        <a:t>60</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r>
              <a:tr h="527662">
                <a:tc>
                  <a:txBody>
                    <a:bodyPr/>
                    <a:lstStyle/>
                    <a:p>
                      <a:pPr marL="114300">
                        <a:lnSpc>
                          <a:spcPts val="2100"/>
                        </a:lnSpc>
                        <a:tabLst>
                          <a:tab pos="520700" algn="l"/>
                        </a:tabLst>
                        <a:defRPr sz="1800">
                          <a:solidFill>
                            <a:srgbClr val="000000"/>
                          </a:solidFill>
                        </a:defRPr>
                      </a:pPr>
                      <a:r>
                        <a:rPr>
                          <a:latin typeface="+mn-lt"/>
                          <a:ea typeface="+mn-ea"/>
                          <a:cs typeface="+mn-cs"/>
                          <a:sym typeface="Arial"/>
                        </a:rPr>
                        <a:t>Cat</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c>
                  <a:txBody>
                    <a:bodyPr/>
                    <a:lstStyle/>
                    <a:p>
                      <a:pPr marL="114300">
                        <a:lnSpc>
                          <a:spcPts val="2100"/>
                        </a:lnSpc>
                        <a:tabLst>
                          <a:tab pos="520700" algn="l"/>
                        </a:tabLst>
                        <a:defRPr sz="1800">
                          <a:solidFill>
                            <a:srgbClr val="000000"/>
                          </a:solidFill>
                        </a:defRPr>
                      </a:pPr>
                      <a:r>
                        <a:rPr>
                          <a:latin typeface="+mn-lt"/>
                          <a:ea typeface="+mn-ea"/>
                          <a:cs typeface="+mn-cs"/>
                          <a:sym typeface="Arial"/>
                        </a:rPr>
                        <a:t>38</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r>
              <a:tr h="527661">
                <a:tc>
                  <a:txBody>
                    <a:bodyPr/>
                    <a:lstStyle/>
                    <a:p>
                      <a:pPr marL="114300">
                        <a:lnSpc>
                          <a:spcPts val="2100"/>
                        </a:lnSpc>
                        <a:tabLst>
                          <a:tab pos="520700" algn="l"/>
                        </a:tabLst>
                        <a:defRPr sz="1800">
                          <a:solidFill>
                            <a:srgbClr val="000000"/>
                          </a:solidFill>
                        </a:defRPr>
                      </a:pPr>
                      <a:r>
                        <a:rPr>
                          <a:latin typeface="+mn-lt"/>
                          <a:ea typeface="+mn-ea"/>
                          <a:cs typeface="+mn-cs"/>
                          <a:sym typeface="Arial"/>
                        </a:rPr>
                        <a:t>Goldfish</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c>
                  <a:txBody>
                    <a:bodyPr/>
                    <a:lstStyle/>
                    <a:p>
                      <a:pPr marL="114300">
                        <a:lnSpc>
                          <a:spcPts val="2100"/>
                        </a:lnSpc>
                        <a:tabLst>
                          <a:tab pos="520700" algn="l"/>
                        </a:tabLst>
                        <a:defRPr sz="1800">
                          <a:solidFill>
                            <a:srgbClr val="000000"/>
                          </a:solidFill>
                        </a:defRPr>
                      </a:pPr>
                      <a:r>
                        <a:rPr>
                          <a:latin typeface="+mn-lt"/>
                          <a:ea typeface="+mn-ea"/>
                          <a:cs typeface="+mn-cs"/>
                          <a:sym typeface="Arial"/>
                        </a:rPr>
                        <a:t>94</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r>
              <a:tr h="527661">
                <a:tc>
                  <a:txBody>
                    <a:bodyPr/>
                    <a:lstStyle/>
                    <a:p>
                      <a:pPr marL="114300">
                        <a:lnSpc>
                          <a:spcPts val="2100"/>
                        </a:lnSpc>
                        <a:tabLst>
                          <a:tab pos="520700" algn="l"/>
                        </a:tabLst>
                        <a:defRPr sz="1800" i="1">
                          <a:solidFill>
                            <a:srgbClr val="000000"/>
                          </a:solidFill>
                          <a:latin typeface="+mn-lt"/>
                          <a:ea typeface="+mn-ea"/>
                          <a:cs typeface="+mn-cs"/>
                          <a:sym typeface="Arial"/>
                        </a:defRPr>
                      </a:pPr>
                      <a:r>
                        <a:t>Drosophila</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c>
                  <a:txBody>
                    <a:bodyPr/>
                    <a:lstStyle/>
                    <a:p>
                      <a:pPr marL="114300">
                        <a:lnSpc>
                          <a:spcPts val="2100"/>
                        </a:lnSpc>
                        <a:tabLst>
                          <a:tab pos="520700" algn="l"/>
                        </a:tabLst>
                        <a:defRPr sz="1800">
                          <a:solidFill>
                            <a:srgbClr val="000000"/>
                          </a:solidFill>
                        </a:defRPr>
                      </a:pPr>
                      <a:r>
                        <a:rPr>
                          <a:latin typeface="+mn-lt"/>
                          <a:ea typeface="+mn-ea"/>
                          <a:cs typeface="+mn-cs"/>
                          <a:sym typeface="Arial"/>
                        </a:rPr>
                        <a:t>8</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r>
              <a:tr h="527660">
                <a:tc>
                  <a:txBody>
                    <a:bodyPr/>
                    <a:lstStyle/>
                    <a:p>
                      <a:pPr marL="114300">
                        <a:lnSpc>
                          <a:spcPts val="2100"/>
                        </a:lnSpc>
                        <a:tabLst>
                          <a:tab pos="520700" algn="l"/>
                        </a:tabLst>
                        <a:defRPr sz="1800">
                          <a:solidFill>
                            <a:srgbClr val="000000"/>
                          </a:solidFill>
                        </a:defRPr>
                      </a:pPr>
                      <a:r>
                        <a:rPr>
                          <a:latin typeface="+mn-lt"/>
                          <a:ea typeface="+mn-ea"/>
                          <a:cs typeface="+mn-cs"/>
                          <a:sym typeface="Arial"/>
                        </a:rPr>
                        <a:t>Honey bee</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c>
                  <a:txBody>
                    <a:bodyPr/>
                    <a:lstStyle/>
                    <a:p>
                      <a:pPr marL="114300">
                        <a:lnSpc>
                          <a:spcPts val="2100"/>
                        </a:lnSpc>
                        <a:tabLst>
                          <a:tab pos="520700" algn="l"/>
                        </a:tabLst>
                        <a:defRPr sz="1800">
                          <a:solidFill>
                            <a:srgbClr val="000000"/>
                          </a:solidFill>
                        </a:defRPr>
                      </a:pPr>
                      <a:r>
                        <a:rPr>
                          <a:latin typeface="+mn-lt"/>
                          <a:ea typeface="+mn-ea"/>
                          <a:cs typeface="+mn-cs"/>
                          <a:sym typeface="Arial"/>
                        </a:rPr>
                        <a:t>32 or 16</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r>
              <a:tr h="527662">
                <a:tc>
                  <a:txBody>
                    <a:bodyPr/>
                    <a:lstStyle/>
                    <a:p>
                      <a:pPr marL="114300">
                        <a:lnSpc>
                          <a:spcPts val="2100"/>
                        </a:lnSpc>
                        <a:tabLst>
                          <a:tab pos="520700" algn="l"/>
                        </a:tabLst>
                        <a:defRPr sz="1800" i="1">
                          <a:solidFill>
                            <a:srgbClr val="000000"/>
                          </a:solidFill>
                          <a:latin typeface="+mn-lt"/>
                          <a:ea typeface="+mn-ea"/>
                          <a:cs typeface="+mn-cs"/>
                          <a:sym typeface="Arial"/>
                        </a:defRPr>
                      </a:pPr>
                      <a:r>
                        <a:t>Hydra</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c>
                  <a:txBody>
                    <a:bodyPr/>
                    <a:lstStyle/>
                    <a:p>
                      <a:pPr marL="114300">
                        <a:lnSpc>
                          <a:spcPts val="2100"/>
                        </a:lnSpc>
                        <a:tabLst>
                          <a:tab pos="520700" algn="l"/>
                        </a:tabLst>
                        <a:defRPr sz="1800">
                          <a:solidFill>
                            <a:srgbClr val="000000"/>
                          </a:solidFill>
                        </a:defRPr>
                      </a:pPr>
                      <a:r>
                        <a:rPr>
                          <a:latin typeface="+mn-lt"/>
                          <a:ea typeface="+mn-ea"/>
                          <a:cs typeface="+mn-cs"/>
                          <a:sym typeface="Arial"/>
                        </a:rPr>
                        <a:t>32</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r>
              <a:tr h="527662">
                <a:tc>
                  <a:txBody>
                    <a:bodyPr/>
                    <a:lstStyle/>
                    <a:p>
                      <a:pPr marL="114300">
                        <a:lnSpc>
                          <a:spcPts val="2100"/>
                        </a:lnSpc>
                        <a:tabLst>
                          <a:tab pos="520700" algn="l"/>
                        </a:tabLst>
                        <a:defRPr sz="1800">
                          <a:solidFill>
                            <a:srgbClr val="000000"/>
                          </a:solidFill>
                        </a:defRPr>
                      </a:pPr>
                      <a:r>
                        <a:rPr>
                          <a:latin typeface="+mn-lt"/>
                          <a:ea typeface="+mn-ea"/>
                          <a:cs typeface="+mn-cs"/>
                          <a:sym typeface="Arial"/>
                        </a:rPr>
                        <a:t>Cabbage</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c>
                  <a:txBody>
                    <a:bodyPr/>
                    <a:lstStyle/>
                    <a:p>
                      <a:pPr marL="114300">
                        <a:lnSpc>
                          <a:spcPts val="2100"/>
                        </a:lnSpc>
                        <a:tabLst>
                          <a:tab pos="520700" algn="l"/>
                        </a:tabLst>
                        <a:defRPr sz="1800">
                          <a:solidFill>
                            <a:srgbClr val="000000"/>
                          </a:solidFill>
                        </a:defRPr>
                      </a:pPr>
                      <a:r>
                        <a:rPr>
                          <a:latin typeface="+mn-lt"/>
                          <a:ea typeface="+mn-ea"/>
                          <a:cs typeface="+mn-cs"/>
                          <a:sym typeface="Arial"/>
                        </a:rPr>
                        <a:t>18</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r>
              <a:tr h="527660">
                <a:tc>
                  <a:txBody>
                    <a:bodyPr/>
                    <a:lstStyle/>
                    <a:p>
                      <a:pPr marL="114300">
                        <a:lnSpc>
                          <a:spcPts val="2100"/>
                        </a:lnSpc>
                        <a:tabLst>
                          <a:tab pos="520700" algn="l"/>
                        </a:tabLst>
                        <a:defRPr sz="1800">
                          <a:solidFill>
                            <a:srgbClr val="000000"/>
                          </a:solidFill>
                        </a:defRPr>
                      </a:pPr>
                      <a:r>
                        <a:rPr>
                          <a:latin typeface="+mn-lt"/>
                          <a:ea typeface="+mn-ea"/>
                          <a:cs typeface="+mn-cs"/>
                          <a:sym typeface="Arial"/>
                        </a:rPr>
                        <a:t>Beans</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c>
                  <a:txBody>
                    <a:bodyPr/>
                    <a:lstStyle/>
                    <a:p>
                      <a:pPr marL="114300">
                        <a:lnSpc>
                          <a:spcPts val="2100"/>
                        </a:lnSpc>
                        <a:tabLst>
                          <a:tab pos="520700" algn="l"/>
                        </a:tabLst>
                        <a:defRPr sz="1800">
                          <a:solidFill>
                            <a:srgbClr val="000000"/>
                          </a:solidFill>
                        </a:defRPr>
                      </a:pPr>
                      <a:r>
                        <a:rPr>
                          <a:latin typeface="+mn-lt"/>
                          <a:ea typeface="+mn-ea"/>
                          <a:cs typeface="+mn-cs"/>
                          <a:sym typeface="Arial"/>
                        </a:rPr>
                        <a:t>22</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r>
              <a:tr h="527659">
                <a:tc>
                  <a:txBody>
                    <a:bodyPr/>
                    <a:lstStyle/>
                    <a:p>
                      <a:pPr marL="114300">
                        <a:lnSpc>
                          <a:spcPts val="2100"/>
                        </a:lnSpc>
                        <a:tabLst>
                          <a:tab pos="520700" algn="l"/>
                        </a:tabLst>
                        <a:defRPr sz="1800">
                          <a:solidFill>
                            <a:srgbClr val="000000"/>
                          </a:solidFill>
                        </a:defRPr>
                      </a:pPr>
                      <a:r>
                        <a:rPr>
                          <a:latin typeface="+mn-lt"/>
                          <a:ea typeface="+mn-ea"/>
                          <a:cs typeface="+mn-cs"/>
                          <a:sym typeface="Arial"/>
                        </a:rPr>
                        <a:t>Orange</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c>
                  <a:txBody>
                    <a:bodyPr/>
                    <a:lstStyle/>
                    <a:p>
                      <a:pPr marL="114300">
                        <a:lnSpc>
                          <a:spcPts val="2100"/>
                        </a:lnSpc>
                        <a:tabLst>
                          <a:tab pos="520700" algn="l"/>
                        </a:tabLst>
                        <a:defRPr sz="1800">
                          <a:solidFill>
                            <a:srgbClr val="000000"/>
                          </a:solidFill>
                        </a:defRPr>
                      </a:pPr>
                      <a:r>
                        <a:rPr>
                          <a:latin typeface="+mn-lt"/>
                          <a:ea typeface="+mn-ea"/>
                          <a:cs typeface="+mn-cs"/>
                          <a:sym typeface="Arial"/>
                        </a:rPr>
                        <a:t>18, 27 or 36</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r>
              <a:tr h="527660">
                <a:tc>
                  <a:txBody>
                    <a:bodyPr/>
                    <a:lstStyle/>
                    <a:p>
                      <a:pPr marL="114300">
                        <a:lnSpc>
                          <a:spcPts val="2100"/>
                        </a:lnSpc>
                        <a:tabLst>
                          <a:tab pos="520700" algn="l"/>
                        </a:tabLst>
                        <a:defRPr sz="1800">
                          <a:solidFill>
                            <a:srgbClr val="000000"/>
                          </a:solidFill>
                        </a:defRPr>
                      </a:pPr>
                      <a:r>
                        <a:rPr>
                          <a:latin typeface="+mn-lt"/>
                          <a:ea typeface="+mn-ea"/>
                          <a:cs typeface="+mn-cs"/>
                          <a:sym typeface="Arial"/>
                        </a:rPr>
                        <a:t>Garden pea</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c>
                  <a:txBody>
                    <a:bodyPr/>
                    <a:lstStyle/>
                    <a:p>
                      <a:pPr marL="114300">
                        <a:lnSpc>
                          <a:spcPts val="2100"/>
                        </a:lnSpc>
                        <a:tabLst>
                          <a:tab pos="520700" algn="l"/>
                        </a:tabLst>
                        <a:defRPr sz="1800">
                          <a:solidFill>
                            <a:srgbClr val="000000"/>
                          </a:solidFill>
                        </a:defRPr>
                      </a:pPr>
                      <a:r>
                        <a:rPr>
                          <a:latin typeface="+mn-lt"/>
                          <a:ea typeface="+mn-ea"/>
                          <a:cs typeface="+mn-cs"/>
                          <a:sym typeface="Arial"/>
                        </a:rPr>
                        <a:t>14</a:t>
                      </a:r>
                    </a:p>
                  </a:txBody>
                  <a:tcPr marL="38100" marR="38100" marT="38100" marB="381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FFFFF"/>
                    </a:solidFill>
                  </a:tcPr>
                </a:tc>
              </a:tr>
            </a:tbl>
          </a:graphicData>
        </a:graphic>
      </p:graphicFrame>
      <p:pic>
        <p:nvPicPr>
          <p:cNvPr id="229" name="Chimp with Arms Wrapped PD.png"/>
          <p:cNvPicPr>
            <a:picLocks noChangeAspect="1"/>
          </p:cNvPicPr>
          <p:nvPr/>
        </p:nvPicPr>
        <p:blipFill>
          <a:blip r:embed="rId2">
            <a:extLst/>
          </a:blip>
          <a:stretch>
            <a:fillRect/>
          </a:stretch>
        </p:blipFill>
        <p:spPr>
          <a:xfrm>
            <a:off x="393700" y="3721100"/>
            <a:ext cx="2364067" cy="5054600"/>
          </a:xfrm>
          <a:prstGeom prst="rect">
            <a:avLst/>
          </a:prstGeom>
          <a:ln w="12700">
            <a:miter lim="400000"/>
          </a:ln>
        </p:spPr>
      </p:pic>
      <p:pic>
        <p:nvPicPr>
          <p:cNvPr id="230" name="Orange cat colour (PD).png"/>
          <p:cNvPicPr>
            <a:picLocks noChangeAspect="1"/>
          </p:cNvPicPr>
          <p:nvPr/>
        </p:nvPicPr>
        <p:blipFill>
          <a:blip r:embed="rId3">
            <a:extLst/>
          </a:blip>
          <a:stretch>
            <a:fillRect/>
          </a:stretch>
        </p:blipFill>
        <p:spPr>
          <a:xfrm>
            <a:off x="2686290" y="4526767"/>
            <a:ext cx="1701801" cy="3201966"/>
          </a:xfrm>
          <a:prstGeom prst="rect">
            <a:avLst/>
          </a:prstGeom>
          <a:ln w="12700">
            <a:miter lim="400000"/>
          </a:ln>
        </p:spPr>
      </p:pic>
      <p:pic>
        <p:nvPicPr>
          <p:cNvPr id="231" name="Goldfish CC PO 23375525.png"/>
          <p:cNvPicPr>
            <a:picLocks noChangeAspect="1"/>
          </p:cNvPicPr>
          <p:nvPr/>
        </p:nvPicPr>
        <p:blipFill>
          <a:blip r:embed="rId4">
            <a:extLst/>
          </a:blip>
          <a:stretch>
            <a:fillRect/>
          </a:stretch>
        </p:blipFill>
        <p:spPr>
          <a:xfrm>
            <a:off x="2705100" y="7135543"/>
            <a:ext cx="4076700" cy="252915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2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2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1" build="p" bldLvl="5" animBg="1" advAuto="0"/>
      <p:bldP spid="228" grpId="2"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p:nvPr/>
        </p:nvSpPr>
        <p:spPr>
          <a:xfrm>
            <a:off x="5473700" y="1727200"/>
            <a:ext cx="7543800" cy="75946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34" name="Shape 234"/>
          <p:cNvSpPr>
            <a:spLocks noGrp="1"/>
          </p:cNvSpPr>
          <p:nvPr>
            <p:ph type="title"/>
          </p:nvPr>
        </p:nvSpPr>
        <p:spPr>
          <a:prstGeom prst="rect">
            <a:avLst/>
          </a:prstGeom>
        </p:spPr>
        <p:txBody>
          <a:bodyPr/>
          <a:lstStyle>
            <a:lvl1pPr>
              <a:tabLst>
                <a:tab pos="952500" algn="l"/>
              </a:tabLst>
            </a:lvl1pPr>
          </a:lstStyle>
          <a:p>
            <a:r>
              <a:t>Human Karyotypes</a:t>
            </a:r>
          </a:p>
        </p:txBody>
      </p:sp>
      <p:sp>
        <p:nvSpPr>
          <p:cNvPr id="235" name="Shape 235"/>
          <p:cNvSpPr>
            <a:spLocks noGrp="1"/>
          </p:cNvSpPr>
          <p:nvPr>
            <p:ph type="body" sz="half" idx="1"/>
          </p:nvPr>
        </p:nvSpPr>
        <p:spPr>
          <a:xfrm>
            <a:off x="368300" y="1790700"/>
            <a:ext cx="4641950" cy="7647286"/>
          </a:xfrm>
          <a:prstGeom prst="rect">
            <a:avLst/>
          </a:prstGeom>
        </p:spPr>
        <p:txBody>
          <a:bodyPr/>
          <a:lstStyle/>
          <a:p>
            <a:pPr marL="345600" indent="-345600">
              <a:tabLst>
                <a:tab pos="1016000" algn="l"/>
              </a:tabLst>
            </a:pPr>
            <a:r>
              <a:t>Karyograms display the chromosome contents of a cell, organised according to their number, size and type (right).</a:t>
            </a:r>
          </a:p>
          <a:p>
            <a:pPr marL="345600" indent="-345600">
              <a:tabLst>
                <a:tab pos="1016000" algn="l"/>
              </a:tabLst>
            </a:pPr>
            <a:r>
              <a:t>Normal somatic human cells have a karyotype with 46 chromosomes (in 23 pairs) comprising:</a:t>
            </a:r>
          </a:p>
          <a:p>
            <a:pPr marL="680000" lvl="1" indent="-320000">
              <a:tabLst>
                <a:tab pos="1485900" algn="l"/>
              </a:tabLst>
            </a:pPr>
            <a:r>
              <a:t>22 pairs of autosomes.</a:t>
            </a:r>
          </a:p>
          <a:p>
            <a:pPr marL="680000" lvl="1" indent="-320000">
              <a:tabLst>
                <a:tab pos="1485900" algn="l"/>
              </a:tabLst>
            </a:pPr>
            <a:r>
              <a:t>1 pair of sex chromosomes.</a:t>
            </a:r>
            <a:br/>
            <a:r>
              <a:t>These determine the sex of an individual:</a:t>
            </a:r>
          </a:p>
          <a:p>
            <a:pPr marL="1008000" lvl="2" indent="-288000">
              <a:tabLst>
                <a:tab pos="1638300" algn="l"/>
              </a:tabLst>
            </a:pPr>
            <a:r>
              <a:t>XX = female</a:t>
            </a:r>
          </a:p>
          <a:p>
            <a:pPr marL="1008000" lvl="2" indent="-288000">
              <a:tabLst>
                <a:tab pos="1638300" algn="l"/>
              </a:tabLst>
            </a:pPr>
            <a:r>
              <a:t>XY = male</a:t>
            </a:r>
          </a:p>
        </p:txBody>
      </p:sp>
      <p:sp>
        <p:nvSpPr>
          <p:cNvPr id="236" name="Shape 236"/>
          <p:cNvSpPr/>
          <p:nvPr/>
        </p:nvSpPr>
        <p:spPr>
          <a:xfrm>
            <a:off x="6522932" y="3587405"/>
            <a:ext cx="149240" cy="2710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1</a:t>
            </a:r>
          </a:p>
        </p:txBody>
      </p:sp>
      <p:sp>
        <p:nvSpPr>
          <p:cNvPr id="237" name="Shape 237"/>
          <p:cNvSpPr/>
          <p:nvPr/>
        </p:nvSpPr>
        <p:spPr>
          <a:xfrm>
            <a:off x="7797009" y="3587405"/>
            <a:ext cx="149241" cy="2710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2</a:t>
            </a:r>
          </a:p>
        </p:txBody>
      </p:sp>
      <p:sp>
        <p:nvSpPr>
          <p:cNvPr id="238" name="Shape 238"/>
          <p:cNvSpPr/>
          <p:nvPr/>
        </p:nvSpPr>
        <p:spPr>
          <a:xfrm>
            <a:off x="9193072" y="3587405"/>
            <a:ext cx="149241" cy="2710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3</a:t>
            </a:r>
          </a:p>
        </p:txBody>
      </p:sp>
      <p:sp>
        <p:nvSpPr>
          <p:cNvPr id="239" name="Shape 239"/>
          <p:cNvSpPr/>
          <p:nvPr/>
        </p:nvSpPr>
        <p:spPr>
          <a:xfrm>
            <a:off x="10697567" y="3641621"/>
            <a:ext cx="149240" cy="2710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4</a:t>
            </a:r>
          </a:p>
        </p:txBody>
      </p:sp>
      <p:sp>
        <p:nvSpPr>
          <p:cNvPr id="240" name="Shape 240"/>
          <p:cNvSpPr/>
          <p:nvPr/>
        </p:nvSpPr>
        <p:spPr>
          <a:xfrm>
            <a:off x="11822549" y="3641621"/>
            <a:ext cx="149241" cy="2710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5</a:t>
            </a:r>
          </a:p>
        </p:txBody>
      </p:sp>
      <p:sp>
        <p:nvSpPr>
          <p:cNvPr id="241" name="Shape 241"/>
          <p:cNvSpPr/>
          <p:nvPr/>
        </p:nvSpPr>
        <p:spPr>
          <a:xfrm>
            <a:off x="6251852" y="5200332"/>
            <a:ext cx="149241" cy="2710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6</a:t>
            </a:r>
          </a:p>
        </p:txBody>
      </p:sp>
      <p:sp>
        <p:nvSpPr>
          <p:cNvPr id="242" name="Shape 242"/>
          <p:cNvSpPr/>
          <p:nvPr/>
        </p:nvSpPr>
        <p:spPr>
          <a:xfrm>
            <a:off x="7281957" y="5186778"/>
            <a:ext cx="149240" cy="2710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7</a:t>
            </a:r>
          </a:p>
        </p:txBody>
      </p:sp>
      <p:sp>
        <p:nvSpPr>
          <p:cNvPr id="243" name="Shape 243"/>
          <p:cNvSpPr/>
          <p:nvPr/>
        </p:nvSpPr>
        <p:spPr>
          <a:xfrm>
            <a:off x="8352723" y="5186778"/>
            <a:ext cx="149241" cy="2710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8</a:t>
            </a:r>
          </a:p>
        </p:txBody>
      </p:sp>
      <p:sp>
        <p:nvSpPr>
          <p:cNvPr id="244" name="Shape 244"/>
          <p:cNvSpPr/>
          <p:nvPr/>
        </p:nvSpPr>
        <p:spPr>
          <a:xfrm>
            <a:off x="9369274" y="5200332"/>
            <a:ext cx="149241" cy="2710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9</a:t>
            </a:r>
          </a:p>
        </p:txBody>
      </p:sp>
      <p:sp>
        <p:nvSpPr>
          <p:cNvPr id="245" name="Shape 245"/>
          <p:cNvSpPr/>
          <p:nvPr/>
        </p:nvSpPr>
        <p:spPr>
          <a:xfrm>
            <a:off x="10060528" y="5200332"/>
            <a:ext cx="406913" cy="2710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10</a:t>
            </a:r>
          </a:p>
        </p:txBody>
      </p:sp>
      <p:sp>
        <p:nvSpPr>
          <p:cNvPr id="246" name="Shape 246"/>
          <p:cNvSpPr/>
          <p:nvPr/>
        </p:nvSpPr>
        <p:spPr>
          <a:xfrm>
            <a:off x="11009309" y="5186778"/>
            <a:ext cx="388805" cy="2710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11</a:t>
            </a:r>
          </a:p>
        </p:txBody>
      </p:sp>
      <p:sp>
        <p:nvSpPr>
          <p:cNvPr id="247" name="Shape 247"/>
          <p:cNvSpPr/>
          <p:nvPr/>
        </p:nvSpPr>
        <p:spPr>
          <a:xfrm>
            <a:off x="11971644" y="5200332"/>
            <a:ext cx="406912" cy="2710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12</a:t>
            </a:r>
          </a:p>
        </p:txBody>
      </p:sp>
      <p:sp>
        <p:nvSpPr>
          <p:cNvPr id="248" name="Shape 248"/>
          <p:cNvSpPr/>
          <p:nvPr/>
        </p:nvSpPr>
        <p:spPr>
          <a:xfrm>
            <a:off x="5994326" y="6474410"/>
            <a:ext cx="406912" cy="2710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13</a:t>
            </a:r>
          </a:p>
        </p:txBody>
      </p:sp>
      <p:sp>
        <p:nvSpPr>
          <p:cNvPr id="249" name="Shape 249"/>
          <p:cNvSpPr/>
          <p:nvPr/>
        </p:nvSpPr>
        <p:spPr>
          <a:xfrm>
            <a:off x="7159970" y="6487964"/>
            <a:ext cx="406913" cy="2710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14</a:t>
            </a:r>
          </a:p>
        </p:txBody>
      </p:sp>
      <p:sp>
        <p:nvSpPr>
          <p:cNvPr id="250" name="Shape 250"/>
          <p:cNvSpPr/>
          <p:nvPr/>
        </p:nvSpPr>
        <p:spPr>
          <a:xfrm>
            <a:off x="8284953" y="6487964"/>
            <a:ext cx="406913" cy="2710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15</a:t>
            </a:r>
          </a:p>
        </p:txBody>
      </p:sp>
      <p:sp>
        <p:nvSpPr>
          <p:cNvPr id="251" name="Shape 251"/>
          <p:cNvSpPr/>
          <p:nvPr/>
        </p:nvSpPr>
        <p:spPr>
          <a:xfrm>
            <a:off x="9640354" y="6487964"/>
            <a:ext cx="406912" cy="2710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16</a:t>
            </a:r>
          </a:p>
        </p:txBody>
      </p:sp>
      <p:sp>
        <p:nvSpPr>
          <p:cNvPr id="252" name="Shape 252"/>
          <p:cNvSpPr/>
          <p:nvPr/>
        </p:nvSpPr>
        <p:spPr>
          <a:xfrm>
            <a:off x="10982200" y="6487964"/>
            <a:ext cx="406913" cy="2710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17</a:t>
            </a:r>
          </a:p>
        </p:txBody>
      </p:sp>
      <p:sp>
        <p:nvSpPr>
          <p:cNvPr id="253" name="Shape 253"/>
          <p:cNvSpPr/>
          <p:nvPr/>
        </p:nvSpPr>
        <p:spPr>
          <a:xfrm>
            <a:off x="11971644" y="6487964"/>
            <a:ext cx="406912" cy="2710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18</a:t>
            </a:r>
          </a:p>
        </p:txBody>
      </p:sp>
      <p:sp>
        <p:nvSpPr>
          <p:cNvPr id="254" name="Shape 254"/>
          <p:cNvSpPr/>
          <p:nvPr/>
        </p:nvSpPr>
        <p:spPr>
          <a:xfrm>
            <a:off x="5967218" y="8100891"/>
            <a:ext cx="406912" cy="2710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19</a:t>
            </a:r>
          </a:p>
        </p:txBody>
      </p:sp>
      <p:sp>
        <p:nvSpPr>
          <p:cNvPr id="255" name="Shape 255"/>
          <p:cNvSpPr/>
          <p:nvPr/>
        </p:nvSpPr>
        <p:spPr>
          <a:xfrm>
            <a:off x="7024430" y="8100891"/>
            <a:ext cx="406913" cy="2710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20</a:t>
            </a:r>
          </a:p>
        </p:txBody>
      </p:sp>
      <p:sp>
        <p:nvSpPr>
          <p:cNvPr id="256" name="Shape 256"/>
          <p:cNvSpPr/>
          <p:nvPr/>
        </p:nvSpPr>
        <p:spPr>
          <a:xfrm>
            <a:off x="8203629" y="8100891"/>
            <a:ext cx="406912" cy="2710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21</a:t>
            </a:r>
          </a:p>
        </p:txBody>
      </p:sp>
      <p:sp>
        <p:nvSpPr>
          <p:cNvPr id="257" name="Shape 257"/>
          <p:cNvSpPr/>
          <p:nvPr/>
        </p:nvSpPr>
        <p:spPr>
          <a:xfrm>
            <a:off x="9342166" y="8100891"/>
            <a:ext cx="406912" cy="2710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22</a:t>
            </a:r>
          </a:p>
        </p:txBody>
      </p:sp>
      <p:sp>
        <p:nvSpPr>
          <p:cNvPr id="258" name="Shape 258"/>
          <p:cNvSpPr/>
          <p:nvPr/>
        </p:nvSpPr>
        <p:spPr>
          <a:xfrm>
            <a:off x="10751784" y="8100891"/>
            <a:ext cx="176282" cy="2710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b="1">
                <a:solidFill>
                  <a:srgbClr val="201B17"/>
                </a:solidFill>
              </a:defRPr>
            </a:lvl1pPr>
          </a:lstStyle>
          <a:p>
            <a:pPr>
              <a:defRPr b="0">
                <a:solidFill>
                  <a:srgbClr val="006994"/>
                </a:solidFill>
              </a:defRPr>
            </a:pPr>
            <a:r>
              <a:rPr b="1">
                <a:solidFill>
                  <a:srgbClr val="201B17"/>
                </a:solidFill>
              </a:rPr>
              <a:t>Y</a:t>
            </a:r>
          </a:p>
        </p:txBody>
      </p:sp>
      <p:sp>
        <p:nvSpPr>
          <p:cNvPr id="259" name="Shape 259"/>
          <p:cNvSpPr/>
          <p:nvPr/>
        </p:nvSpPr>
        <p:spPr>
          <a:xfrm>
            <a:off x="11212619" y="8100891"/>
            <a:ext cx="176283" cy="2710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b="1">
                <a:solidFill>
                  <a:srgbClr val="201B17"/>
                </a:solidFill>
              </a:defRPr>
            </a:lvl1pPr>
          </a:lstStyle>
          <a:p>
            <a:pPr>
              <a:defRPr b="0">
                <a:solidFill>
                  <a:srgbClr val="006994"/>
                </a:solidFill>
              </a:defRPr>
            </a:pPr>
            <a:r>
              <a:rPr b="1">
                <a:solidFill>
                  <a:srgbClr val="201B17"/>
                </a:solidFill>
              </a:rPr>
              <a:t>X</a:t>
            </a:r>
          </a:p>
        </p:txBody>
      </p:sp>
      <p:grpSp>
        <p:nvGrpSpPr>
          <p:cNvPr id="262" name="Group 262"/>
          <p:cNvGrpSpPr/>
          <p:nvPr/>
        </p:nvGrpSpPr>
        <p:grpSpPr>
          <a:xfrm>
            <a:off x="10198100" y="6794500"/>
            <a:ext cx="2019983" cy="2138822"/>
            <a:chOff x="0" y="0"/>
            <a:chExt cx="2019982" cy="2138821"/>
          </a:xfrm>
        </p:grpSpPr>
        <p:sp>
          <p:nvSpPr>
            <p:cNvPr id="260" name="Shape 260"/>
            <p:cNvSpPr/>
            <p:nvPr/>
          </p:nvSpPr>
          <p:spPr>
            <a:xfrm>
              <a:off x="317500" y="0"/>
              <a:ext cx="1371600" cy="1701800"/>
            </a:xfrm>
            <a:prstGeom prst="roundRect">
              <a:avLst>
                <a:gd name="adj" fmla="val 13889"/>
              </a:avLst>
            </a:prstGeom>
            <a:noFill/>
            <a:ln w="38100" cap="flat">
              <a:solidFill>
                <a:srgbClr val="126A93"/>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61" name="Shape 261"/>
            <p:cNvSpPr/>
            <p:nvPr/>
          </p:nvSpPr>
          <p:spPr>
            <a:xfrm>
              <a:off x="0" y="1879600"/>
              <a:ext cx="201998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Sex chromosomes</a:t>
              </a:r>
            </a:p>
          </p:txBody>
        </p:sp>
      </p:grpSp>
      <p:pic>
        <p:nvPicPr>
          <p:cNvPr id="263" name="Human Karyotype OHT pic.pdf"/>
          <p:cNvPicPr>
            <a:picLocks noChangeAspect="1"/>
          </p:cNvPicPr>
          <p:nvPr/>
        </p:nvPicPr>
        <p:blipFill>
          <a:blip r:embed="rId2">
            <a:extLst/>
          </a:blip>
          <a:stretch>
            <a:fillRect/>
          </a:stretch>
        </p:blipFill>
        <p:spPr>
          <a:xfrm>
            <a:off x="5816600" y="1976367"/>
            <a:ext cx="6798026" cy="60198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3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3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3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3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3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235">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2" nodeType="afterEffect">
                                  <p:stCondLst>
                                    <p:cond delay="0"/>
                                  </p:stCondLst>
                                  <p:iterate>
                                    <p:tmAbs val="0"/>
                                  </p:iterate>
                                  <p:childTnLst>
                                    <p:set>
                                      <p:cBhvr>
                                        <p:cTn id="31" fill="hold"/>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1" build="p" bldLvl="5" animBg="1" advAuto="0"/>
      <p:bldP spid="262" grpId="2"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lvl1pPr>
              <a:tabLst>
                <a:tab pos="952500" algn="l"/>
              </a:tabLst>
            </a:lvl1pPr>
          </a:lstStyle>
          <a:p>
            <a:r>
              <a:t>Human Female Karyotype</a:t>
            </a:r>
          </a:p>
        </p:txBody>
      </p:sp>
      <p:sp>
        <p:nvSpPr>
          <p:cNvPr id="266" name="Shape 266"/>
          <p:cNvSpPr>
            <a:spLocks noGrp="1"/>
          </p:cNvSpPr>
          <p:nvPr>
            <p:ph type="body" sz="quarter" idx="1"/>
          </p:nvPr>
        </p:nvSpPr>
        <p:spPr>
          <a:xfrm>
            <a:off x="368300" y="1790700"/>
            <a:ext cx="4542235" cy="1803351"/>
          </a:xfrm>
          <a:prstGeom prst="rect">
            <a:avLst/>
          </a:prstGeom>
        </p:spPr>
        <p:txBody>
          <a:bodyPr/>
          <a:lstStyle/>
          <a:p>
            <a:pPr marL="345600" indent="-345600">
              <a:tabLst>
                <a:tab pos="1016000" algn="l"/>
              </a:tabLst>
            </a:pPr>
            <a:r>
              <a:t>Every cell (except egg cells) in a normal human female has:</a:t>
            </a:r>
          </a:p>
          <a:p>
            <a:pPr marL="680000" lvl="1" indent="-320000">
              <a:tabLst>
                <a:tab pos="1485900" algn="l"/>
              </a:tabLst>
            </a:pPr>
            <a:r>
              <a:t>44 autosomes</a:t>
            </a:r>
          </a:p>
          <a:p>
            <a:pPr marL="680000" lvl="1" indent="-320000">
              <a:tabLst>
                <a:tab pos="1485900" algn="l"/>
              </a:tabLst>
            </a:pPr>
            <a:r>
              <a:t>2 sex chromosomes</a:t>
            </a:r>
          </a:p>
        </p:txBody>
      </p:sp>
      <p:grpSp>
        <p:nvGrpSpPr>
          <p:cNvPr id="269" name="Group 269"/>
          <p:cNvGrpSpPr/>
          <p:nvPr/>
        </p:nvGrpSpPr>
        <p:grpSpPr>
          <a:xfrm>
            <a:off x="6990236" y="2717800"/>
            <a:ext cx="5537201" cy="4865717"/>
            <a:chOff x="0" y="0"/>
            <a:chExt cx="5537200" cy="4865716"/>
          </a:xfrm>
        </p:grpSpPr>
        <p:sp>
          <p:nvSpPr>
            <p:cNvPr id="267" name="Shape 267"/>
            <p:cNvSpPr/>
            <p:nvPr/>
          </p:nvSpPr>
          <p:spPr>
            <a:xfrm>
              <a:off x="1391763" y="0"/>
              <a:ext cx="257898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6795"/>
                  </a:solidFill>
                </a:defRPr>
              </a:lvl1pPr>
            </a:lstStyle>
            <a:p>
              <a:r>
                <a:t>Human Female: 46, XX</a:t>
              </a:r>
            </a:p>
          </p:txBody>
        </p:sp>
        <p:pic>
          <p:nvPicPr>
            <p:cNvPr id="268" name="Female Karyotype.png"/>
            <p:cNvPicPr>
              <a:picLocks noChangeAspect="1"/>
            </p:cNvPicPr>
            <p:nvPr/>
          </p:nvPicPr>
          <p:blipFill>
            <a:blip r:embed="rId2">
              <a:extLst/>
            </a:blip>
            <a:stretch>
              <a:fillRect/>
            </a:stretch>
          </p:blipFill>
          <p:spPr>
            <a:xfrm>
              <a:off x="0" y="392083"/>
              <a:ext cx="5537200" cy="4473634"/>
            </a:xfrm>
            <a:prstGeom prst="rect">
              <a:avLst/>
            </a:prstGeom>
            <a:ln w="25400" cap="flat">
              <a:solidFill>
                <a:srgbClr val="FFFFFF"/>
              </a:solidFill>
              <a:prstDash val="solid"/>
              <a:miter lim="400000"/>
            </a:ln>
            <a:effectLst/>
          </p:spPr>
        </p:pic>
      </p:grpSp>
      <p:grpSp>
        <p:nvGrpSpPr>
          <p:cNvPr id="273" name="Group 273"/>
          <p:cNvGrpSpPr/>
          <p:nvPr/>
        </p:nvGrpSpPr>
        <p:grpSpPr>
          <a:xfrm>
            <a:off x="8605418" y="6350000"/>
            <a:ext cx="3733801" cy="2227722"/>
            <a:chOff x="0" y="0"/>
            <a:chExt cx="3733800" cy="2227721"/>
          </a:xfrm>
        </p:grpSpPr>
        <p:sp>
          <p:nvSpPr>
            <p:cNvPr id="270" name="Shape 270"/>
            <p:cNvSpPr/>
            <p:nvPr/>
          </p:nvSpPr>
          <p:spPr>
            <a:xfrm>
              <a:off x="0" y="1968500"/>
              <a:ext cx="37338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defRPr b="1">
                  <a:solidFill>
                    <a:srgbClr val="006795"/>
                  </a:solidFill>
                </a:defRPr>
              </a:lvl1pPr>
            </a:lstStyle>
            <a:p>
              <a:r>
                <a:t>Sex chromosomes:  XX = female</a:t>
              </a:r>
            </a:p>
          </p:txBody>
        </p:sp>
        <p:sp>
          <p:nvSpPr>
            <p:cNvPr id="271" name="Shape 271"/>
            <p:cNvSpPr/>
            <p:nvPr/>
          </p:nvSpPr>
          <p:spPr>
            <a:xfrm>
              <a:off x="2062581" y="0"/>
              <a:ext cx="1143001" cy="1041400"/>
            </a:xfrm>
            <a:prstGeom prst="ellipse">
              <a:avLst/>
            </a:prstGeom>
            <a:noFill/>
            <a:ln w="50800" cap="flat">
              <a:solidFill>
                <a:srgbClr val="006795"/>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72" name="Shape 272"/>
            <p:cNvSpPr/>
            <p:nvPr/>
          </p:nvSpPr>
          <p:spPr>
            <a:xfrm>
              <a:off x="2676414" y="1100666"/>
              <a:ext cx="16935" cy="812801"/>
            </a:xfrm>
            <a:prstGeom prst="line">
              <a:avLst/>
            </a:prstGeom>
            <a:noFill/>
            <a:ln w="508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pic>
        <p:nvPicPr>
          <p:cNvPr id="274" name="Woman 6 colour.png"/>
          <p:cNvPicPr>
            <a:picLocks noChangeAspect="1"/>
          </p:cNvPicPr>
          <p:nvPr/>
        </p:nvPicPr>
        <p:blipFill>
          <a:blip r:embed="rId3">
            <a:extLst/>
          </a:blip>
          <a:stretch>
            <a:fillRect/>
          </a:stretch>
        </p:blipFill>
        <p:spPr>
          <a:xfrm>
            <a:off x="4953000" y="1905000"/>
            <a:ext cx="1663700" cy="6477000"/>
          </a:xfrm>
          <a:prstGeom prst="rect">
            <a:avLst/>
          </a:prstGeom>
          <a:ln w="12700">
            <a:miter lim="400000"/>
          </a:ln>
        </p:spPr>
      </p:pic>
      <p:pic>
        <p:nvPicPr>
          <p:cNvPr id="275" name="Woman 6 colour.tiff"/>
          <p:cNvPicPr>
            <a:picLocks noChangeAspect="1"/>
          </p:cNvPicPr>
          <p:nvPr/>
        </p:nvPicPr>
        <p:blipFill>
          <a:blip r:embed="rId4">
            <a:extLst/>
          </a:blip>
          <a:stretch>
            <a:fillRect/>
          </a:stretch>
        </p:blipFill>
        <p:spPr>
          <a:xfrm>
            <a:off x="-6667500" y="1270000"/>
            <a:ext cx="17551400" cy="9753600"/>
          </a:xfrm>
          <a:prstGeom prst="rect">
            <a:avLst/>
          </a:prstGeom>
          <a:ln w="12700">
            <a:miter lim="400000"/>
          </a:ln>
        </p:spPr>
      </p:pic>
      <p:pic>
        <p:nvPicPr>
          <p:cNvPr id="276" name="Woman 6 colour.tiff"/>
          <p:cNvPicPr>
            <a:picLocks noChangeAspect="1"/>
          </p:cNvPicPr>
          <p:nvPr/>
        </p:nvPicPr>
        <p:blipFill>
          <a:blip r:embed="rId4">
            <a:extLst/>
          </a:blip>
          <a:stretch>
            <a:fillRect/>
          </a:stretch>
        </p:blipFill>
        <p:spPr>
          <a:xfrm>
            <a:off x="-7607300" y="889000"/>
            <a:ext cx="17551400" cy="9753600"/>
          </a:xfrm>
          <a:prstGeom prst="rect">
            <a:avLst/>
          </a:prstGeom>
          <a:ln w="12700">
            <a:miter lim="400000"/>
          </a:ln>
        </p:spPr>
      </p:pic>
      <p:pic>
        <p:nvPicPr>
          <p:cNvPr id="277" name="Woman 6 colour.tiff"/>
          <p:cNvPicPr>
            <a:picLocks noChangeAspect="1"/>
          </p:cNvPicPr>
          <p:nvPr/>
        </p:nvPicPr>
        <p:blipFill>
          <a:blip r:embed="rId4">
            <a:extLst/>
          </a:blip>
          <a:stretch>
            <a:fillRect/>
          </a:stretch>
        </p:blipFill>
        <p:spPr>
          <a:xfrm>
            <a:off x="-7518400" y="-38100"/>
            <a:ext cx="17551400" cy="9753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66">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2" nodeType="afterEffect">
                                  <p:stCondLst>
                                    <p:cond delay="0"/>
                                  </p:stCondLst>
                                  <p:iterate>
                                    <p:tmAbs val="0"/>
                                  </p:iterate>
                                  <p:childTnLst>
                                    <p:set>
                                      <p:cBhvr>
                                        <p:cTn id="19" fill="hold"/>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1" build="p" bldLvl="5" animBg="1" advAuto="0"/>
      <p:bldP spid="273" grpId="2"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title"/>
          </p:nvPr>
        </p:nvSpPr>
        <p:spPr>
          <a:prstGeom prst="rect">
            <a:avLst/>
          </a:prstGeom>
        </p:spPr>
        <p:txBody>
          <a:bodyPr/>
          <a:lstStyle>
            <a:lvl1pPr>
              <a:tabLst>
                <a:tab pos="952500" algn="l"/>
              </a:tabLst>
            </a:lvl1pPr>
          </a:lstStyle>
          <a:p>
            <a:r>
              <a:t>Human Male Karyotype</a:t>
            </a:r>
          </a:p>
        </p:txBody>
      </p:sp>
      <p:sp>
        <p:nvSpPr>
          <p:cNvPr id="280" name="Shape 280"/>
          <p:cNvSpPr>
            <a:spLocks noGrp="1"/>
          </p:cNvSpPr>
          <p:nvPr>
            <p:ph type="body" sz="quarter" idx="1"/>
          </p:nvPr>
        </p:nvSpPr>
        <p:spPr>
          <a:xfrm>
            <a:off x="368300" y="1790700"/>
            <a:ext cx="4532819" cy="1811626"/>
          </a:xfrm>
          <a:prstGeom prst="rect">
            <a:avLst/>
          </a:prstGeom>
        </p:spPr>
        <p:txBody>
          <a:bodyPr/>
          <a:lstStyle/>
          <a:p>
            <a:pPr marL="345600" indent="-345600">
              <a:tabLst>
                <a:tab pos="1016000" algn="l"/>
              </a:tabLst>
            </a:pPr>
            <a:r>
              <a:t>Every cell (except sperm cells) in a normal human male has:</a:t>
            </a:r>
          </a:p>
          <a:p>
            <a:pPr marL="680000" lvl="1" indent="-320000">
              <a:tabLst>
                <a:tab pos="1485900" algn="l"/>
              </a:tabLst>
            </a:pPr>
            <a:r>
              <a:t>44 autosomes</a:t>
            </a:r>
          </a:p>
          <a:p>
            <a:pPr marL="680000" lvl="1" indent="-320000">
              <a:tabLst>
                <a:tab pos="1485900" algn="l"/>
              </a:tabLst>
            </a:pPr>
            <a:r>
              <a:t>2 sex chromosomes</a:t>
            </a:r>
          </a:p>
        </p:txBody>
      </p:sp>
      <p:grpSp>
        <p:nvGrpSpPr>
          <p:cNvPr id="283" name="Group 283"/>
          <p:cNvGrpSpPr/>
          <p:nvPr/>
        </p:nvGrpSpPr>
        <p:grpSpPr>
          <a:xfrm>
            <a:off x="6845591" y="2819400"/>
            <a:ext cx="5549901" cy="4800600"/>
            <a:chOff x="0" y="0"/>
            <a:chExt cx="5549900" cy="4800599"/>
          </a:xfrm>
        </p:grpSpPr>
        <p:sp>
          <p:nvSpPr>
            <p:cNvPr id="281" name="Shape 281"/>
            <p:cNvSpPr/>
            <p:nvPr/>
          </p:nvSpPr>
          <p:spPr>
            <a:xfrm>
              <a:off x="1536408" y="0"/>
              <a:ext cx="236288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6795"/>
                  </a:solidFill>
                </a:defRPr>
              </a:lvl1pPr>
            </a:lstStyle>
            <a:p>
              <a:r>
                <a:t>Human Male:  46, XY</a:t>
              </a:r>
            </a:p>
          </p:txBody>
        </p:sp>
        <p:pic>
          <p:nvPicPr>
            <p:cNvPr id="282" name="Male Karyotype.png"/>
            <p:cNvPicPr>
              <a:picLocks noChangeAspect="1"/>
            </p:cNvPicPr>
            <p:nvPr/>
          </p:nvPicPr>
          <p:blipFill>
            <a:blip r:embed="rId2">
              <a:extLst/>
            </a:blip>
            <a:stretch>
              <a:fillRect/>
            </a:stretch>
          </p:blipFill>
          <p:spPr>
            <a:xfrm>
              <a:off x="0" y="335542"/>
              <a:ext cx="5549900" cy="4465058"/>
            </a:xfrm>
            <a:prstGeom prst="rect">
              <a:avLst/>
            </a:prstGeom>
            <a:ln w="25400" cap="flat">
              <a:solidFill>
                <a:srgbClr val="FFFFFF"/>
              </a:solidFill>
              <a:prstDash val="solid"/>
              <a:miter lim="400000"/>
            </a:ln>
            <a:effectLst/>
          </p:spPr>
        </p:pic>
      </p:grpSp>
      <p:grpSp>
        <p:nvGrpSpPr>
          <p:cNvPr id="287" name="Group 287"/>
          <p:cNvGrpSpPr/>
          <p:nvPr/>
        </p:nvGrpSpPr>
        <p:grpSpPr>
          <a:xfrm>
            <a:off x="8788400" y="6604000"/>
            <a:ext cx="3445384" cy="2088022"/>
            <a:chOff x="0" y="0"/>
            <a:chExt cx="3445383" cy="2088021"/>
          </a:xfrm>
        </p:grpSpPr>
        <p:sp>
          <p:nvSpPr>
            <p:cNvPr id="284" name="Shape 284"/>
            <p:cNvSpPr/>
            <p:nvPr/>
          </p:nvSpPr>
          <p:spPr>
            <a:xfrm>
              <a:off x="2658533" y="1100666"/>
              <a:ext cx="16934" cy="664634"/>
            </a:xfrm>
            <a:prstGeom prst="line">
              <a:avLst/>
            </a:prstGeom>
            <a:noFill/>
            <a:ln w="508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85" name="Shape 285"/>
            <p:cNvSpPr/>
            <p:nvPr/>
          </p:nvSpPr>
          <p:spPr>
            <a:xfrm>
              <a:off x="0" y="1828800"/>
              <a:ext cx="3445384"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6795"/>
                  </a:solidFill>
                </a:defRPr>
              </a:lvl1pPr>
            </a:lstStyle>
            <a:p>
              <a:r>
                <a:t>Sex chromosomes:  XY = male</a:t>
              </a:r>
            </a:p>
          </p:txBody>
        </p:sp>
        <p:sp>
          <p:nvSpPr>
            <p:cNvPr id="286" name="Shape 286"/>
            <p:cNvSpPr/>
            <p:nvPr/>
          </p:nvSpPr>
          <p:spPr>
            <a:xfrm>
              <a:off x="2095500" y="0"/>
              <a:ext cx="1143000" cy="1041400"/>
            </a:xfrm>
            <a:prstGeom prst="ellipse">
              <a:avLst/>
            </a:prstGeom>
            <a:noFill/>
            <a:ln w="50800" cap="flat">
              <a:solidFill>
                <a:srgbClr val="006795"/>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pic>
        <p:nvPicPr>
          <p:cNvPr id="288" name="Man 6 colour.png"/>
          <p:cNvPicPr>
            <a:picLocks noChangeAspect="1"/>
          </p:cNvPicPr>
          <p:nvPr/>
        </p:nvPicPr>
        <p:blipFill>
          <a:blip r:embed="rId3">
            <a:extLst/>
          </a:blip>
          <a:stretch>
            <a:fillRect/>
          </a:stretch>
        </p:blipFill>
        <p:spPr>
          <a:xfrm>
            <a:off x="4711700" y="1844675"/>
            <a:ext cx="1656080" cy="62103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0">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2" nodeType="afterEffect">
                                  <p:stCondLst>
                                    <p:cond delay="0"/>
                                  </p:stCondLst>
                                  <p:iterate>
                                    <p:tmAbs val="0"/>
                                  </p:iterate>
                                  <p:childTnLst>
                                    <p:set>
                                      <p:cBhvr>
                                        <p:cTn id="19" fill="hold"/>
                                        <p:tgtEl>
                                          <p:spTgt spid="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1" build="p" bldLvl="5" animBg="1" advAuto="0"/>
      <p:bldP spid="287" grpId="2"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 name="DNA Structure OHT 3.pdf"/>
          <p:cNvPicPr>
            <a:picLocks noChangeAspect="1"/>
          </p:cNvPicPr>
          <p:nvPr/>
        </p:nvPicPr>
        <p:blipFill>
          <a:blip r:embed="rId2">
            <a:extLst/>
          </a:blip>
          <a:stretch>
            <a:fillRect/>
          </a:stretch>
        </p:blipFill>
        <p:spPr>
          <a:xfrm>
            <a:off x="7065854" y="3746567"/>
            <a:ext cx="3124309" cy="3911601"/>
          </a:xfrm>
          <a:prstGeom prst="rect">
            <a:avLst/>
          </a:prstGeom>
          <a:ln w="12700">
            <a:miter lim="400000"/>
          </a:ln>
        </p:spPr>
      </p:pic>
      <p:pic>
        <p:nvPicPr>
          <p:cNvPr id="291" name="DNA_Dinucleotide-2.pdf"/>
          <p:cNvPicPr>
            <a:picLocks noChangeAspect="1"/>
          </p:cNvPicPr>
          <p:nvPr/>
        </p:nvPicPr>
        <p:blipFill>
          <a:blip r:embed="rId3">
            <a:extLst/>
          </a:blip>
          <a:stretch>
            <a:fillRect/>
          </a:stretch>
        </p:blipFill>
        <p:spPr>
          <a:xfrm>
            <a:off x="3600450" y="3919118"/>
            <a:ext cx="3403600" cy="4500982"/>
          </a:xfrm>
          <a:prstGeom prst="rect">
            <a:avLst/>
          </a:prstGeom>
          <a:ln w="25400">
            <a:miter lim="400000"/>
          </a:ln>
          <a:effectLst>
            <a:outerShdw blurRad="25400" dist="12700" dir="5400000" rotWithShape="0">
              <a:srgbClr val="000000">
                <a:alpha val="50000"/>
              </a:srgbClr>
            </a:outerShdw>
          </a:effectLst>
        </p:spPr>
      </p:pic>
      <p:grpSp>
        <p:nvGrpSpPr>
          <p:cNvPr id="294" name="Group 294"/>
          <p:cNvGrpSpPr/>
          <p:nvPr/>
        </p:nvGrpSpPr>
        <p:grpSpPr>
          <a:xfrm>
            <a:off x="2946400" y="3416300"/>
            <a:ext cx="1866900" cy="1308100"/>
            <a:chOff x="0" y="0"/>
            <a:chExt cx="1866900" cy="1308100"/>
          </a:xfrm>
        </p:grpSpPr>
        <p:sp>
          <p:nvSpPr>
            <p:cNvPr id="292" name="Shape 292"/>
            <p:cNvSpPr/>
            <p:nvPr/>
          </p:nvSpPr>
          <p:spPr>
            <a:xfrm>
              <a:off x="0" y="0"/>
              <a:ext cx="186690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100"/>
                </a:lnSpc>
                <a:tabLst>
                  <a:tab pos="520700" algn="l"/>
                </a:tabLst>
                <a:defRPr>
                  <a:solidFill>
                    <a:srgbClr val="201B17"/>
                  </a:solidFill>
                </a:defRPr>
              </a:lvl1pPr>
            </a:lstStyle>
            <a:p>
              <a:pPr>
                <a:defRPr>
                  <a:solidFill>
                    <a:srgbClr val="006994"/>
                  </a:solidFill>
                </a:defRPr>
              </a:pPr>
              <a:r>
                <a:rPr>
                  <a:solidFill>
                    <a:srgbClr val="201B17"/>
                  </a:solidFill>
                </a:rPr>
                <a:t>Sugar (deoxyribose)</a:t>
              </a:r>
            </a:p>
          </p:txBody>
        </p:sp>
        <p:sp>
          <p:nvSpPr>
            <p:cNvPr id="293" name="Shape 293"/>
            <p:cNvSpPr/>
            <p:nvPr/>
          </p:nvSpPr>
          <p:spPr>
            <a:xfrm flipH="1" flipV="1">
              <a:off x="1280159" y="668020"/>
              <a:ext cx="274321" cy="640080"/>
            </a:xfrm>
            <a:prstGeom prst="line">
              <a:avLst/>
            </a:prstGeom>
            <a:noFill/>
            <a:ln w="381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297" name="Group 297"/>
          <p:cNvGrpSpPr/>
          <p:nvPr/>
        </p:nvGrpSpPr>
        <p:grpSpPr>
          <a:xfrm>
            <a:off x="1638300" y="7632700"/>
            <a:ext cx="2059941" cy="492760"/>
            <a:chOff x="0" y="0"/>
            <a:chExt cx="2059940" cy="492759"/>
          </a:xfrm>
        </p:grpSpPr>
        <p:sp>
          <p:nvSpPr>
            <p:cNvPr id="295" name="Shape 295"/>
            <p:cNvSpPr/>
            <p:nvPr/>
          </p:nvSpPr>
          <p:spPr>
            <a:xfrm>
              <a:off x="0" y="0"/>
              <a:ext cx="122010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a:solidFill>
                    <a:srgbClr val="201B17"/>
                  </a:solidFill>
                </a:defRPr>
              </a:lvl1pPr>
            </a:lstStyle>
            <a:p>
              <a:pPr>
                <a:defRPr>
                  <a:solidFill>
                    <a:srgbClr val="006994"/>
                  </a:solidFill>
                </a:defRPr>
              </a:pPr>
              <a:r>
                <a:rPr>
                  <a:solidFill>
                    <a:srgbClr val="201B17"/>
                  </a:solidFill>
                </a:rPr>
                <a:t>Phosphate</a:t>
              </a:r>
            </a:p>
          </p:txBody>
        </p:sp>
        <p:sp>
          <p:nvSpPr>
            <p:cNvPr id="296" name="Shape 296"/>
            <p:cNvSpPr/>
            <p:nvPr/>
          </p:nvSpPr>
          <p:spPr>
            <a:xfrm flipH="1" flipV="1">
              <a:off x="1549400" y="203200"/>
              <a:ext cx="510541" cy="289560"/>
            </a:xfrm>
            <a:prstGeom prst="line">
              <a:avLst/>
            </a:prstGeom>
            <a:noFill/>
            <a:ln w="381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298" name="Shape 298"/>
          <p:cNvSpPr>
            <a:spLocks noGrp="1"/>
          </p:cNvSpPr>
          <p:nvPr>
            <p:ph type="title"/>
          </p:nvPr>
        </p:nvSpPr>
        <p:spPr>
          <a:prstGeom prst="rect">
            <a:avLst/>
          </a:prstGeom>
        </p:spPr>
        <p:txBody>
          <a:bodyPr/>
          <a:lstStyle>
            <a:lvl1pPr>
              <a:tabLst>
                <a:tab pos="952500" algn="l"/>
              </a:tabLst>
            </a:lvl1pPr>
          </a:lstStyle>
          <a:p>
            <a:r>
              <a:t>DNA Structure</a:t>
            </a:r>
          </a:p>
        </p:txBody>
      </p:sp>
      <p:sp>
        <p:nvSpPr>
          <p:cNvPr id="299" name="Shape 299"/>
          <p:cNvSpPr>
            <a:spLocks noGrp="1"/>
          </p:cNvSpPr>
          <p:nvPr>
            <p:ph type="body" sz="quarter" idx="1"/>
          </p:nvPr>
        </p:nvSpPr>
        <p:spPr>
          <a:xfrm>
            <a:off x="368300" y="1790700"/>
            <a:ext cx="12043569" cy="656829"/>
          </a:xfrm>
          <a:prstGeom prst="rect">
            <a:avLst/>
          </a:prstGeom>
        </p:spPr>
        <p:txBody>
          <a:bodyPr/>
          <a:lstStyle>
            <a:lvl1pPr marL="345600" indent="-345600">
              <a:tabLst>
                <a:tab pos="1016000" algn="l"/>
              </a:tabLst>
            </a:lvl1pPr>
          </a:lstStyle>
          <a:p>
            <a:r>
              <a:t>Phosphates link neighbouring nucleotides together to form one half of a double-stranded DNA molecule:</a:t>
            </a:r>
          </a:p>
        </p:txBody>
      </p:sp>
      <p:grpSp>
        <p:nvGrpSpPr>
          <p:cNvPr id="303" name="Group 303"/>
          <p:cNvGrpSpPr/>
          <p:nvPr/>
        </p:nvGrpSpPr>
        <p:grpSpPr>
          <a:xfrm>
            <a:off x="6027459" y="3708400"/>
            <a:ext cx="1915081" cy="4513722"/>
            <a:chOff x="0" y="0"/>
            <a:chExt cx="1915079" cy="4513721"/>
          </a:xfrm>
        </p:grpSpPr>
        <p:sp>
          <p:nvSpPr>
            <p:cNvPr id="300" name="Shape 300"/>
            <p:cNvSpPr/>
            <p:nvPr/>
          </p:nvSpPr>
          <p:spPr>
            <a:xfrm>
              <a:off x="17740" y="3987800"/>
              <a:ext cx="1473201"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100"/>
                </a:lnSpc>
                <a:tabLst>
                  <a:tab pos="520700" algn="l"/>
                </a:tabLst>
                <a:defRPr>
                  <a:solidFill>
                    <a:srgbClr val="201B17"/>
                  </a:solidFill>
                </a:defRPr>
              </a:lvl1pPr>
            </a:lstStyle>
            <a:p>
              <a:pPr>
                <a:defRPr>
                  <a:solidFill>
                    <a:srgbClr val="006994"/>
                  </a:solidFill>
                </a:defRPr>
              </a:pPr>
              <a:r>
                <a:rPr>
                  <a:solidFill>
                    <a:srgbClr val="201B17"/>
                  </a:solidFill>
                </a:rPr>
                <a:t>Hydrogen bonds</a:t>
              </a:r>
            </a:p>
          </p:txBody>
        </p:sp>
        <p:sp>
          <p:nvSpPr>
            <p:cNvPr id="301" name="Shape 301"/>
            <p:cNvSpPr/>
            <p:nvPr/>
          </p:nvSpPr>
          <p:spPr>
            <a:xfrm>
              <a:off x="614640" y="3149600"/>
              <a:ext cx="104140" cy="792481"/>
            </a:xfrm>
            <a:prstGeom prst="line">
              <a:avLst/>
            </a:prstGeom>
            <a:noFill/>
            <a:ln w="381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302" name="DNA Structure OHT 2.pdf"/>
            <p:cNvPicPr>
              <a:picLocks noChangeAspect="1"/>
            </p:cNvPicPr>
            <p:nvPr/>
          </p:nvPicPr>
          <p:blipFill>
            <a:blip r:embed="rId4">
              <a:extLst/>
            </a:blip>
            <a:stretch>
              <a:fillRect/>
            </a:stretch>
          </p:blipFill>
          <p:spPr>
            <a:xfrm>
              <a:off x="0" y="0"/>
              <a:ext cx="1915080" cy="3175000"/>
            </a:xfrm>
            <a:prstGeom prst="rect">
              <a:avLst/>
            </a:prstGeom>
            <a:ln w="12700" cap="flat">
              <a:noFill/>
              <a:miter lim="400000"/>
            </a:ln>
            <a:effectLst/>
          </p:spPr>
        </p:pic>
      </p:grpSp>
      <p:grpSp>
        <p:nvGrpSpPr>
          <p:cNvPr id="307" name="Group 307"/>
          <p:cNvGrpSpPr/>
          <p:nvPr/>
        </p:nvGrpSpPr>
        <p:grpSpPr>
          <a:xfrm>
            <a:off x="5080000" y="2628900"/>
            <a:ext cx="1600200" cy="1788160"/>
            <a:chOff x="0" y="0"/>
            <a:chExt cx="1600200" cy="1788159"/>
          </a:xfrm>
        </p:grpSpPr>
        <p:sp>
          <p:nvSpPr>
            <p:cNvPr id="304" name="Shape 304"/>
            <p:cNvSpPr/>
            <p:nvPr/>
          </p:nvSpPr>
          <p:spPr>
            <a:xfrm flipH="1" flipV="1">
              <a:off x="728979" y="812800"/>
              <a:ext cx="223521" cy="975360"/>
            </a:xfrm>
            <a:prstGeom prst="line">
              <a:avLst/>
            </a:prstGeom>
            <a:noFill/>
            <a:ln w="381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05" name="Shape 305"/>
            <p:cNvSpPr/>
            <p:nvPr/>
          </p:nvSpPr>
          <p:spPr>
            <a:xfrm>
              <a:off x="0" y="0"/>
              <a:ext cx="1600200" cy="812800"/>
            </a:xfrm>
            <a:prstGeom prst="rect">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6" name="Shape 306"/>
            <p:cNvSpPr/>
            <p:nvPr/>
          </p:nvSpPr>
          <p:spPr>
            <a:xfrm>
              <a:off x="25400" y="152400"/>
              <a:ext cx="1485900" cy="538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200"/>
                </a:lnSpc>
                <a:tabLst>
                  <a:tab pos="520700" algn="l"/>
                </a:tabLst>
              </a:pPr>
              <a:r>
                <a:t>Purine base (</a:t>
              </a:r>
              <a:r>
                <a:rPr b="1"/>
                <a:t>guanine</a:t>
              </a:r>
              <a:r>
                <a:t>)</a:t>
              </a:r>
            </a:p>
          </p:txBody>
        </p:sp>
      </p:grpSp>
      <p:grpSp>
        <p:nvGrpSpPr>
          <p:cNvPr id="311" name="Group 311"/>
          <p:cNvGrpSpPr/>
          <p:nvPr/>
        </p:nvGrpSpPr>
        <p:grpSpPr>
          <a:xfrm>
            <a:off x="4521200" y="7124700"/>
            <a:ext cx="1943100" cy="2184400"/>
            <a:chOff x="0" y="0"/>
            <a:chExt cx="1943100" cy="2184400"/>
          </a:xfrm>
        </p:grpSpPr>
        <p:sp>
          <p:nvSpPr>
            <p:cNvPr id="308" name="Shape 308"/>
            <p:cNvSpPr/>
            <p:nvPr/>
          </p:nvSpPr>
          <p:spPr>
            <a:xfrm>
              <a:off x="0" y="1371600"/>
              <a:ext cx="1943100" cy="812800"/>
            </a:xfrm>
            <a:prstGeom prst="rect">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9" name="Shape 309"/>
            <p:cNvSpPr/>
            <p:nvPr/>
          </p:nvSpPr>
          <p:spPr>
            <a:xfrm>
              <a:off x="25400" y="1498600"/>
              <a:ext cx="1841500" cy="538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200"/>
                </a:lnSpc>
                <a:tabLst>
                  <a:tab pos="520700" algn="l"/>
                </a:tabLst>
              </a:pPr>
              <a:r>
                <a:t>Pyrimidine base (</a:t>
              </a:r>
              <a:r>
                <a:rPr b="1"/>
                <a:t>thymine</a:t>
              </a:r>
              <a:r>
                <a:t>)</a:t>
              </a:r>
            </a:p>
          </p:txBody>
        </p:sp>
        <p:sp>
          <p:nvSpPr>
            <p:cNvPr id="310" name="Shape 310"/>
            <p:cNvSpPr/>
            <p:nvPr/>
          </p:nvSpPr>
          <p:spPr>
            <a:xfrm flipH="1">
              <a:off x="975359" y="0"/>
              <a:ext cx="154941" cy="1376681"/>
            </a:xfrm>
            <a:prstGeom prst="line">
              <a:avLst/>
            </a:prstGeom>
            <a:noFill/>
            <a:ln w="381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315" name="Group 315"/>
          <p:cNvGrpSpPr/>
          <p:nvPr/>
        </p:nvGrpSpPr>
        <p:grpSpPr>
          <a:xfrm>
            <a:off x="7950200" y="7086600"/>
            <a:ext cx="2362200" cy="1752600"/>
            <a:chOff x="0" y="0"/>
            <a:chExt cx="2362200" cy="1752600"/>
          </a:xfrm>
        </p:grpSpPr>
        <p:sp>
          <p:nvSpPr>
            <p:cNvPr id="312" name="Shape 312"/>
            <p:cNvSpPr/>
            <p:nvPr/>
          </p:nvSpPr>
          <p:spPr>
            <a:xfrm>
              <a:off x="0" y="0"/>
              <a:ext cx="749301" cy="1320800"/>
            </a:xfrm>
            <a:prstGeom prst="line">
              <a:avLst/>
            </a:prstGeom>
            <a:noFill/>
            <a:ln w="381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13" name="Shape 313"/>
            <p:cNvSpPr/>
            <p:nvPr/>
          </p:nvSpPr>
          <p:spPr>
            <a:xfrm>
              <a:off x="736600" y="939800"/>
              <a:ext cx="1625600" cy="812800"/>
            </a:xfrm>
            <a:prstGeom prst="rect">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14" name="Shape 314"/>
            <p:cNvSpPr/>
            <p:nvPr/>
          </p:nvSpPr>
          <p:spPr>
            <a:xfrm>
              <a:off x="736600" y="1066800"/>
              <a:ext cx="1549400" cy="538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200"/>
                </a:lnSpc>
                <a:tabLst>
                  <a:tab pos="520700" algn="l"/>
                </a:tabLst>
              </a:pPr>
              <a:r>
                <a:t>Purine base (</a:t>
              </a:r>
              <a:r>
                <a:rPr b="1"/>
                <a:t>adenine</a:t>
              </a:r>
              <a:r>
                <a:t>)</a:t>
              </a:r>
            </a:p>
          </p:txBody>
        </p:sp>
      </p:grpSp>
      <p:grpSp>
        <p:nvGrpSpPr>
          <p:cNvPr id="319" name="Group 319"/>
          <p:cNvGrpSpPr/>
          <p:nvPr/>
        </p:nvGrpSpPr>
        <p:grpSpPr>
          <a:xfrm>
            <a:off x="7416800" y="2692400"/>
            <a:ext cx="1905000" cy="1363981"/>
            <a:chOff x="0" y="0"/>
            <a:chExt cx="1905000" cy="1363980"/>
          </a:xfrm>
        </p:grpSpPr>
        <p:sp>
          <p:nvSpPr>
            <p:cNvPr id="316" name="Shape 316"/>
            <p:cNvSpPr/>
            <p:nvPr/>
          </p:nvSpPr>
          <p:spPr>
            <a:xfrm flipV="1">
              <a:off x="594359" y="812800"/>
              <a:ext cx="231141" cy="551181"/>
            </a:xfrm>
            <a:prstGeom prst="line">
              <a:avLst/>
            </a:prstGeom>
            <a:noFill/>
            <a:ln w="381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17" name="Shape 317"/>
            <p:cNvSpPr/>
            <p:nvPr/>
          </p:nvSpPr>
          <p:spPr>
            <a:xfrm>
              <a:off x="0" y="0"/>
              <a:ext cx="1905000" cy="812800"/>
            </a:xfrm>
            <a:prstGeom prst="rect">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18" name="Shape 318"/>
            <p:cNvSpPr/>
            <p:nvPr/>
          </p:nvSpPr>
          <p:spPr>
            <a:xfrm>
              <a:off x="50800" y="127000"/>
              <a:ext cx="1765300" cy="538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200"/>
                </a:lnSpc>
                <a:tabLst>
                  <a:tab pos="520700" algn="l"/>
                </a:tabLst>
              </a:pPr>
              <a:r>
                <a:t>Pyrimidine base (</a:t>
              </a:r>
              <a:r>
                <a:rPr b="1"/>
                <a:t>cytosine</a:t>
              </a:r>
              <a:r>
                <a:t>)</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9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2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p:tmAbs val="0"/>
                                  </p:iterate>
                                  <p:childTnLst>
                                    <p:set>
                                      <p:cBhvr>
                                        <p:cTn id="16" fill="hold"/>
                                        <p:tgtEl>
                                          <p:spTgt spid="2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4" nodeType="clickEffect">
                                  <p:stCondLst>
                                    <p:cond delay="0"/>
                                  </p:stCondLst>
                                  <p:iterate>
                                    <p:tmAbs val="0"/>
                                  </p:iterate>
                                  <p:childTnLst>
                                    <p:set>
                                      <p:cBhvr>
                                        <p:cTn id="20" fill="hold"/>
                                        <p:tgtEl>
                                          <p:spTgt spid="30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5" nodeType="afterEffect">
                                  <p:stCondLst>
                                    <p:cond delay="0"/>
                                  </p:stCondLst>
                                  <p:iterate>
                                    <p:tmAbs val="0"/>
                                  </p:iterate>
                                  <p:childTnLst>
                                    <p:set>
                                      <p:cBhvr>
                                        <p:cTn id="23" fill="hold"/>
                                        <p:tgtEl>
                                          <p:spTgt spid="319"/>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6" nodeType="afterEffect">
                                  <p:stCondLst>
                                    <p:cond delay="0"/>
                                  </p:stCondLst>
                                  <p:iterate>
                                    <p:tmAbs val="0"/>
                                  </p:iterate>
                                  <p:childTnLst>
                                    <p:set>
                                      <p:cBhvr>
                                        <p:cTn id="26" fill="hold"/>
                                        <p:tgtEl>
                                          <p:spTgt spid="315"/>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7" nodeType="afterEffect">
                                  <p:stCondLst>
                                    <p:cond delay="0"/>
                                  </p:stCondLst>
                                  <p:iterate>
                                    <p:tmAbs val="0"/>
                                  </p:iterate>
                                  <p:childTnLst>
                                    <p:set>
                                      <p:cBhvr>
                                        <p:cTn id="29" fill="hold"/>
                                        <p:tgtEl>
                                          <p:spTgt spid="3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8" nodeType="clickEffect">
                                  <p:stCondLst>
                                    <p:cond delay="0"/>
                                  </p:stCondLst>
                                  <p:iterate>
                                    <p:tmAbs val="0"/>
                                  </p:iterate>
                                  <p:childTnLst>
                                    <p:set>
                                      <p:cBhvr>
                                        <p:cTn id="33" fill="hold"/>
                                        <p:tgtEl>
                                          <p:spTgt spid="3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 grpId="2" animBg="1" advAuto="0"/>
      <p:bldP spid="297" grpId="3" animBg="1" advAuto="0"/>
      <p:bldP spid="299" grpId="1" build="p" bldLvl="5" animBg="1" advAuto="0"/>
      <p:bldP spid="303" grpId="8" animBg="1" advAuto="0"/>
      <p:bldP spid="307" grpId="4" animBg="1" advAuto="0"/>
      <p:bldP spid="311" grpId="7" animBg="1" advAuto="0"/>
      <p:bldP spid="315" grpId="6" animBg="1" advAuto="0"/>
      <p:bldP spid="319" grpId="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p:cNvSpPr>
          <p:nvPr>
            <p:ph type="title"/>
          </p:nvPr>
        </p:nvSpPr>
        <p:spPr>
          <a:prstGeom prst="rect">
            <a:avLst/>
          </a:prstGeom>
        </p:spPr>
        <p:txBody>
          <a:bodyPr/>
          <a:lstStyle>
            <a:lvl1pPr>
              <a:tabLst>
                <a:tab pos="952500" algn="l"/>
              </a:tabLst>
            </a:lvl1pPr>
          </a:lstStyle>
          <a:p>
            <a:r>
              <a:t>The DNA Molecule</a:t>
            </a:r>
          </a:p>
        </p:txBody>
      </p:sp>
      <p:sp>
        <p:nvSpPr>
          <p:cNvPr id="322" name="Shape 322"/>
          <p:cNvSpPr>
            <a:spLocks noGrp="1"/>
          </p:cNvSpPr>
          <p:nvPr>
            <p:ph type="body" sz="quarter" idx="1"/>
          </p:nvPr>
        </p:nvSpPr>
        <p:spPr>
          <a:xfrm>
            <a:off x="368300" y="1790700"/>
            <a:ext cx="5285979" cy="3128745"/>
          </a:xfrm>
          <a:prstGeom prst="rect">
            <a:avLst/>
          </a:prstGeom>
        </p:spPr>
        <p:txBody>
          <a:bodyPr/>
          <a:lstStyle/>
          <a:p>
            <a:pPr marL="345600" indent="-345600">
              <a:tabLst>
                <a:tab pos="1016000" algn="l"/>
              </a:tabLst>
            </a:pPr>
            <a:r>
              <a:t>Purines in one DNA strand will always link with pyrimidines in opposing DNA strand. </a:t>
            </a:r>
          </a:p>
          <a:p>
            <a:pPr marL="345600" indent="-345600">
              <a:tabLst>
                <a:tab pos="1016000" algn="l"/>
              </a:tabLst>
            </a:pPr>
            <a:r>
              <a:t>Hydrogen bonds between the bases form cross-linkages.</a:t>
            </a:r>
          </a:p>
          <a:p>
            <a:pPr marL="345600" indent="-345600">
              <a:tabLst>
                <a:tab pos="1016000" algn="l"/>
              </a:tabLst>
            </a:pPr>
            <a:r>
              <a:t>This bonding leads to the formation of a double-stranded DNA molecule.</a:t>
            </a:r>
          </a:p>
        </p:txBody>
      </p:sp>
      <p:grpSp>
        <p:nvGrpSpPr>
          <p:cNvPr id="325" name="Group 325"/>
          <p:cNvGrpSpPr/>
          <p:nvPr/>
        </p:nvGrpSpPr>
        <p:grpSpPr>
          <a:xfrm>
            <a:off x="8521700" y="8052989"/>
            <a:ext cx="1690254" cy="1121633"/>
            <a:chOff x="0" y="0"/>
            <a:chExt cx="1690253" cy="1121632"/>
          </a:xfrm>
        </p:grpSpPr>
        <p:sp>
          <p:nvSpPr>
            <p:cNvPr id="323" name="Shape 323"/>
            <p:cNvSpPr/>
            <p:nvPr/>
          </p:nvSpPr>
          <p:spPr>
            <a:xfrm>
              <a:off x="0" y="862410"/>
              <a:ext cx="1690254"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Hydrogen bond</a:t>
              </a:r>
            </a:p>
          </p:txBody>
        </p:sp>
        <p:sp>
          <p:nvSpPr>
            <p:cNvPr id="324" name="Shape 324"/>
            <p:cNvSpPr/>
            <p:nvPr/>
          </p:nvSpPr>
          <p:spPr>
            <a:xfrm flipH="1">
              <a:off x="939799" y="0"/>
              <a:ext cx="1" cy="837011"/>
            </a:xfrm>
            <a:prstGeom prst="line">
              <a:avLst/>
            </a:prstGeom>
            <a:noFill/>
            <a:ln w="254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326" name="Shape 326"/>
          <p:cNvSpPr/>
          <p:nvPr/>
        </p:nvSpPr>
        <p:spPr>
          <a:xfrm>
            <a:off x="2222500" y="6616700"/>
            <a:ext cx="3619500" cy="1326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100"/>
              </a:lnSpc>
              <a:tabLst>
                <a:tab pos="520700" algn="l"/>
              </a:tabLst>
            </a:pPr>
            <a:r>
              <a:t>Symbolic representation of a double stranded DNA molecule (right). Note that a double ringed </a:t>
            </a:r>
            <a:r>
              <a:rPr b="1"/>
              <a:t>purine</a:t>
            </a:r>
            <a:r>
              <a:t> will always pair up with a single ringed </a:t>
            </a:r>
            <a:r>
              <a:rPr b="1"/>
              <a:t>pyrimidine</a:t>
            </a:r>
            <a:r>
              <a:t>.</a:t>
            </a:r>
          </a:p>
        </p:txBody>
      </p:sp>
      <p:pic>
        <p:nvPicPr>
          <p:cNvPr id="327" name="DNA molecule OHT symbolic r-1.pdf"/>
          <p:cNvPicPr>
            <a:picLocks noChangeAspect="1"/>
          </p:cNvPicPr>
          <p:nvPr/>
        </p:nvPicPr>
        <p:blipFill>
          <a:blip r:embed="rId2">
            <a:extLst/>
          </a:blip>
          <a:stretch>
            <a:fillRect/>
          </a:stretch>
        </p:blipFill>
        <p:spPr>
          <a:xfrm>
            <a:off x="6032500" y="1374775"/>
            <a:ext cx="6362700" cy="795337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2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2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22">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2" nodeType="afterEffect">
                                  <p:stCondLst>
                                    <p:cond delay="0"/>
                                  </p:stCondLst>
                                  <p:iterate>
                                    <p:tmAbs val="0"/>
                                  </p:iterate>
                                  <p:childTnLst>
                                    <p:set>
                                      <p:cBhvr>
                                        <p:cTn id="19" fill="hold"/>
                                        <p:tgtEl>
                                          <p:spTgt spid="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1" build="p" bldLvl="5" animBg="1" advAuto="0"/>
      <p:bldP spid="325" grpId="2"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p:cNvSpPr>
          <p:nvPr>
            <p:ph type="title"/>
          </p:nvPr>
        </p:nvSpPr>
        <p:spPr>
          <a:prstGeom prst="rect">
            <a:avLst/>
          </a:prstGeom>
        </p:spPr>
        <p:txBody>
          <a:bodyPr/>
          <a:lstStyle>
            <a:lvl1pPr>
              <a:tabLst>
                <a:tab pos="952500" algn="l"/>
              </a:tabLst>
            </a:lvl1pPr>
          </a:lstStyle>
          <a:p>
            <a:r>
              <a:t>DNA Molecule</a:t>
            </a:r>
          </a:p>
        </p:txBody>
      </p:sp>
      <p:sp>
        <p:nvSpPr>
          <p:cNvPr id="330" name="Shape 330"/>
          <p:cNvSpPr>
            <a:spLocks noGrp="1"/>
          </p:cNvSpPr>
          <p:nvPr>
            <p:ph type="body" sz="quarter" idx="1"/>
          </p:nvPr>
        </p:nvSpPr>
        <p:spPr>
          <a:xfrm>
            <a:off x="368300" y="1790700"/>
            <a:ext cx="5256362" cy="4689724"/>
          </a:xfrm>
          <a:prstGeom prst="rect">
            <a:avLst/>
          </a:prstGeom>
        </p:spPr>
        <p:txBody>
          <a:bodyPr/>
          <a:lstStyle/>
          <a:p>
            <a:pPr>
              <a:tabLst>
                <a:tab pos="1016000" algn="l"/>
              </a:tabLst>
            </a:pPr>
            <a:r>
              <a:t>Purines join with pyrimidines in the DNA molecule by way of relatively weak hydrogen bonds with the bases forming cross-linkages.</a:t>
            </a:r>
          </a:p>
          <a:p>
            <a:pPr>
              <a:tabLst>
                <a:tab pos="1016000" algn="l"/>
              </a:tabLst>
            </a:pPr>
            <a:r>
              <a:t>This leads to the formation of a double-stranded molecule of two opposing chains of nucleotides:</a:t>
            </a:r>
          </a:p>
          <a:p>
            <a:pPr lvl="1">
              <a:tabLst>
                <a:tab pos="1485900" algn="l"/>
              </a:tabLst>
            </a:pPr>
            <a:r>
              <a:t>The symbolic diagram shows DNA as a flat structure.</a:t>
            </a:r>
          </a:p>
          <a:p>
            <a:pPr lvl="1">
              <a:tabLst>
                <a:tab pos="1485900" algn="l"/>
              </a:tabLst>
            </a:pPr>
            <a:r>
              <a:t>The space-filling model shows how, in reality, the DNA molecule twists into a double helix.</a:t>
            </a:r>
          </a:p>
        </p:txBody>
      </p:sp>
      <p:sp>
        <p:nvSpPr>
          <p:cNvPr id="331" name="Shape 331"/>
          <p:cNvSpPr/>
          <p:nvPr/>
        </p:nvSpPr>
        <p:spPr>
          <a:xfrm>
            <a:off x="10007600" y="1790700"/>
            <a:ext cx="2455665"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tabLst>
                <a:tab pos="520700" algn="l"/>
              </a:tabLst>
              <a:defRPr sz="2000" b="1"/>
            </a:lvl1pPr>
          </a:lstStyle>
          <a:p>
            <a:r>
              <a:t>Space-filling model</a:t>
            </a:r>
          </a:p>
        </p:txBody>
      </p:sp>
      <p:sp>
        <p:nvSpPr>
          <p:cNvPr id="332" name="Shape 332"/>
          <p:cNvSpPr/>
          <p:nvPr/>
        </p:nvSpPr>
        <p:spPr>
          <a:xfrm>
            <a:off x="6489700" y="1790700"/>
            <a:ext cx="3091161"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tabLst>
                <a:tab pos="520700" algn="l"/>
              </a:tabLst>
              <a:defRPr sz="2000" b="1"/>
            </a:lvl1pPr>
          </a:lstStyle>
          <a:p>
            <a:r>
              <a:t>Symbolic representation</a:t>
            </a:r>
          </a:p>
        </p:txBody>
      </p:sp>
      <p:grpSp>
        <p:nvGrpSpPr>
          <p:cNvPr id="335" name="Group 335"/>
          <p:cNvGrpSpPr/>
          <p:nvPr/>
        </p:nvGrpSpPr>
        <p:grpSpPr>
          <a:xfrm>
            <a:off x="7175500" y="6350000"/>
            <a:ext cx="1804554" cy="1059322"/>
            <a:chOff x="0" y="0"/>
            <a:chExt cx="1804553" cy="1059321"/>
          </a:xfrm>
        </p:grpSpPr>
        <p:sp>
          <p:nvSpPr>
            <p:cNvPr id="333" name="Shape 333"/>
            <p:cNvSpPr/>
            <p:nvPr/>
          </p:nvSpPr>
          <p:spPr>
            <a:xfrm>
              <a:off x="0" y="800100"/>
              <a:ext cx="1804554"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500"/>
                </a:lnSpc>
                <a:tabLst>
                  <a:tab pos="520700" algn="l"/>
                </a:tabLst>
              </a:lvl1pPr>
            </a:lstStyle>
            <a:p>
              <a:r>
                <a:t>Hydrogen bonds</a:t>
              </a:r>
            </a:p>
          </p:txBody>
        </p:sp>
        <p:sp>
          <p:nvSpPr>
            <p:cNvPr id="334" name="Shape 334"/>
            <p:cNvSpPr/>
            <p:nvPr/>
          </p:nvSpPr>
          <p:spPr>
            <a:xfrm flipH="1">
              <a:off x="850900" y="0"/>
              <a:ext cx="12700" cy="736600"/>
            </a:xfrm>
            <a:prstGeom prst="line">
              <a:avLst/>
            </a:prstGeom>
            <a:noFill/>
            <a:ln w="381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pic>
        <p:nvPicPr>
          <p:cNvPr id="336" name="DNA molecule OHT symbolic r-1.pdf"/>
          <p:cNvPicPr>
            <a:picLocks noChangeAspect="1"/>
          </p:cNvPicPr>
          <p:nvPr/>
        </p:nvPicPr>
        <p:blipFill>
          <a:blip r:embed="rId2">
            <a:extLst/>
          </a:blip>
          <a:stretch>
            <a:fillRect/>
          </a:stretch>
        </p:blipFill>
        <p:spPr>
          <a:xfrm>
            <a:off x="6167120" y="2393950"/>
            <a:ext cx="3657601" cy="4572000"/>
          </a:xfrm>
          <a:prstGeom prst="rect">
            <a:avLst/>
          </a:prstGeom>
          <a:ln w="12700">
            <a:miter lim="400000"/>
          </a:ln>
        </p:spPr>
      </p:pic>
      <p:pic>
        <p:nvPicPr>
          <p:cNvPr id="337" name="DNA Render 3.png"/>
          <p:cNvPicPr>
            <a:picLocks noChangeAspect="1"/>
          </p:cNvPicPr>
          <p:nvPr/>
        </p:nvPicPr>
        <p:blipFill>
          <a:blip r:embed="rId3">
            <a:extLst/>
          </a:blip>
          <a:srcRect l="15999" t="29972" r="20142" b="47386"/>
          <a:stretch>
            <a:fillRect/>
          </a:stretch>
        </p:blipFill>
        <p:spPr>
          <a:xfrm>
            <a:off x="9626600" y="2260514"/>
            <a:ext cx="3251200" cy="49403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3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3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3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3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1" build="p" bldLvl="5" animBg="1" advAuto="0"/>
      <p:bldP spid="335" grpId="2"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lvl1pPr>
              <a:tabLst>
                <a:tab pos="952500" algn="l"/>
              </a:tabLst>
            </a:lvl1pPr>
          </a:lstStyle>
          <a:p>
            <a:r>
              <a:t>Photo 51</a:t>
            </a:r>
          </a:p>
        </p:txBody>
      </p:sp>
      <p:sp>
        <p:nvSpPr>
          <p:cNvPr id="340" name="Shape 340"/>
          <p:cNvSpPr>
            <a:spLocks noGrp="1"/>
          </p:cNvSpPr>
          <p:nvPr>
            <p:ph type="body" sz="half" idx="1"/>
          </p:nvPr>
        </p:nvSpPr>
        <p:spPr>
          <a:xfrm>
            <a:off x="368300" y="1790700"/>
            <a:ext cx="6609914" cy="7354888"/>
          </a:xfrm>
          <a:prstGeom prst="rect">
            <a:avLst/>
          </a:prstGeom>
        </p:spPr>
        <p:txBody>
          <a:bodyPr/>
          <a:lstStyle/>
          <a:p>
            <a:pPr>
              <a:tabLst>
                <a:tab pos="1016000" algn="l"/>
              </a:tabLst>
            </a:pPr>
            <a:r>
              <a:t>Photo 51 is the X-ray diffraction image of DNA taken by Rosalind Franklin, and passed to Watson and Crick by Maurice Wilkins after he recognised its importance in the search for DNA’s structure.</a:t>
            </a:r>
          </a:p>
          <a:p>
            <a:pPr>
              <a:tabLst>
                <a:tab pos="1016000" algn="l"/>
              </a:tabLst>
            </a:pPr>
            <a:r>
              <a:t>The image allowed many measurements and observations and led to Watson and Crick’s landmark discovery. </a:t>
            </a:r>
          </a:p>
          <a:p>
            <a:pPr lvl="1">
              <a:tabLst>
                <a:tab pos="1485900" algn="l"/>
              </a:tabLst>
            </a:pPr>
            <a:r>
              <a:t>The X shape implies a helix</a:t>
            </a:r>
          </a:p>
          <a:p>
            <a:pPr lvl="1">
              <a:tabLst>
                <a:tab pos="1485900" algn="l"/>
              </a:tabLst>
            </a:pPr>
            <a:r>
              <a:t>The clear diamond areas indicate that the regular arrangement of the sugar-phosphate groups in DNA form the backbone of the molecule.</a:t>
            </a:r>
          </a:p>
          <a:p>
            <a:pPr lvl="1">
              <a:tabLst>
                <a:tab pos="1485900" algn="l"/>
              </a:tabLst>
            </a:pPr>
            <a:r>
              <a:t>The smears indicate how many units per turn of the helix there are, the length of DNA per turn, and the diameter of the helix.</a:t>
            </a:r>
          </a:p>
          <a:p>
            <a:pPr lvl="1">
              <a:tabLst>
                <a:tab pos="1485900" algn="l"/>
              </a:tabLst>
            </a:pPr>
            <a:r>
              <a:t>The “missing smears” are caused by the interference pattern of two helices (not three as many people thought). It also shows there are major and minor grooves in the double helix structure.</a:t>
            </a:r>
          </a:p>
        </p:txBody>
      </p:sp>
      <p:pic>
        <p:nvPicPr>
          <p:cNvPr id="341" name="DNA X-ray.pdf"/>
          <p:cNvPicPr>
            <a:picLocks noChangeAspect="1"/>
          </p:cNvPicPr>
          <p:nvPr/>
        </p:nvPicPr>
        <p:blipFill>
          <a:blip r:embed="rId2">
            <a:extLst/>
          </a:blip>
          <a:srcRect l="8271" t="8052" r="8183" b="8052"/>
          <a:stretch>
            <a:fillRect/>
          </a:stretch>
        </p:blipFill>
        <p:spPr>
          <a:xfrm>
            <a:off x="7442200" y="1727200"/>
            <a:ext cx="5575300" cy="5689600"/>
          </a:xfrm>
          <a:prstGeom prst="rect">
            <a:avLst/>
          </a:prstGeom>
          <a:ln w="12700">
            <a:miter lim="400000"/>
          </a:ln>
        </p:spPr>
      </p:pic>
      <p:grpSp>
        <p:nvGrpSpPr>
          <p:cNvPr id="344" name="Group 344"/>
          <p:cNvGrpSpPr/>
          <p:nvPr/>
        </p:nvGrpSpPr>
        <p:grpSpPr>
          <a:xfrm>
            <a:off x="9271000" y="3742570"/>
            <a:ext cx="1546662" cy="1882657"/>
            <a:chOff x="0" y="0"/>
            <a:chExt cx="1546661" cy="1882656"/>
          </a:xfrm>
        </p:grpSpPr>
        <p:sp>
          <p:nvSpPr>
            <p:cNvPr id="342" name="Shape 342"/>
            <p:cNvSpPr/>
            <p:nvPr/>
          </p:nvSpPr>
          <p:spPr>
            <a:xfrm>
              <a:off x="0" y="29329"/>
              <a:ext cx="1546662" cy="1853328"/>
            </a:xfrm>
            <a:prstGeom prst="line">
              <a:avLst/>
            </a:prstGeom>
            <a:noFill/>
            <a:ln w="63500" cap="flat">
              <a:solidFill>
                <a:srgbClr val="FF9300"/>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43" name="Shape 343"/>
            <p:cNvSpPr/>
            <p:nvPr/>
          </p:nvSpPr>
          <p:spPr>
            <a:xfrm flipH="1">
              <a:off x="100488" y="0"/>
              <a:ext cx="1423909" cy="1840469"/>
            </a:xfrm>
            <a:prstGeom prst="line">
              <a:avLst/>
            </a:prstGeom>
            <a:noFill/>
            <a:ln w="63500" cap="flat">
              <a:solidFill>
                <a:srgbClr val="FF9300"/>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349" name="Group 349"/>
          <p:cNvGrpSpPr/>
          <p:nvPr/>
        </p:nvGrpSpPr>
        <p:grpSpPr>
          <a:xfrm>
            <a:off x="8661400" y="3200400"/>
            <a:ext cx="2755900" cy="3035300"/>
            <a:chOff x="0" y="0"/>
            <a:chExt cx="2755900" cy="3035300"/>
          </a:xfrm>
        </p:grpSpPr>
        <p:sp>
          <p:nvSpPr>
            <p:cNvPr id="345" name="Shape 345"/>
            <p:cNvSpPr/>
            <p:nvPr/>
          </p:nvSpPr>
          <p:spPr>
            <a:xfrm>
              <a:off x="939800" y="1828800"/>
              <a:ext cx="952500" cy="12065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noFill/>
            <a:ln w="508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46" name="Shape 346"/>
            <p:cNvSpPr/>
            <p:nvPr/>
          </p:nvSpPr>
          <p:spPr>
            <a:xfrm>
              <a:off x="889000" y="0"/>
              <a:ext cx="952500" cy="12065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noFill/>
            <a:ln w="508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47" name="Shape 347"/>
            <p:cNvSpPr/>
            <p:nvPr/>
          </p:nvSpPr>
          <p:spPr>
            <a:xfrm>
              <a:off x="1803400" y="863600"/>
              <a:ext cx="952500" cy="12065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noFill/>
            <a:ln w="508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48" name="Shape 348"/>
            <p:cNvSpPr/>
            <p:nvPr/>
          </p:nvSpPr>
          <p:spPr>
            <a:xfrm>
              <a:off x="0" y="914400"/>
              <a:ext cx="952500" cy="12065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noFill/>
            <a:ln w="508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359" name="Group 359"/>
          <p:cNvGrpSpPr/>
          <p:nvPr/>
        </p:nvGrpSpPr>
        <p:grpSpPr>
          <a:xfrm>
            <a:off x="8902700" y="3670300"/>
            <a:ext cx="2286000" cy="2044700"/>
            <a:chOff x="0" y="0"/>
            <a:chExt cx="2286000" cy="2044700"/>
          </a:xfrm>
        </p:grpSpPr>
        <p:sp>
          <p:nvSpPr>
            <p:cNvPr id="350" name="Shape 350"/>
            <p:cNvSpPr/>
            <p:nvPr/>
          </p:nvSpPr>
          <p:spPr>
            <a:xfrm>
              <a:off x="0" y="0"/>
              <a:ext cx="2286000" cy="266700"/>
            </a:xfrm>
            <a:prstGeom prst="ellipse">
              <a:avLst/>
            </a:prstGeom>
            <a:noFill/>
            <a:ln w="381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51" name="Shape 351"/>
            <p:cNvSpPr/>
            <p:nvPr/>
          </p:nvSpPr>
          <p:spPr>
            <a:xfrm>
              <a:off x="0" y="406400"/>
              <a:ext cx="2286000" cy="190500"/>
            </a:xfrm>
            <a:prstGeom prst="ellipse">
              <a:avLst/>
            </a:prstGeom>
            <a:noFill/>
            <a:ln w="381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52" name="Shape 352"/>
            <p:cNvSpPr/>
            <p:nvPr/>
          </p:nvSpPr>
          <p:spPr>
            <a:xfrm>
              <a:off x="0" y="622300"/>
              <a:ext cx="2286000" cy="190500"/>
            </a:xfrm>
            <a:prstGeom prst="ellipse">
              <a:avLst/>
            </a:prstGeom>
            <a:noFill/>
            <a:ln w="381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53" name="Shape 353"/>
            <p:cNvSpPr/>
            <p:nvPr/>
          </p:nvSpPr>
          <p:spPr>
            <a:xfrm>
              <a:off x="0" y="825500"/>
              <a:ext cx="2286000" cy="139700"/>
            </a:xfrm>
            <a:prstGeom prst="ellipse">
              <a:avLst/>
            </a:prstGeom>
            <a:noFill/>
            <a:ln w="381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54" name="Shape 354"/>
            <p:cNvSpPr/>
            <p:nvPr/>
          </p:nvSpPr>
          <p:spPr>
            <a:xfrm>
              <a:off x="0" y="965200"/>
              <a:ext cx="2286000" cy="139700"/>
            </a:xfrm>
            <a:prstGeom prst="ellipse">
              <a:avLst/>
            </a:prstGeom>
            <a:noFill/>
            <a:ln w="381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55" name="Shape 355"/>
            <p:cNvSpPr/>
            <p:nvPr/>
          </p:nvSpPr>
          <p:spPr>
            <a:xfrm>
              <a:off x="0" y="1143000"/>
              <a:ext cx="2286000" cy="139700"/>
            </a:xfrm>
            <a:prstGeom prst="ellipse">
              <a:avLst/>
            </a:prstGeom>
            <a:noFill/>
            <a:ln w="381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56" name="Shape 356"/>
            <p:cNvSpPr/>
            <p:nvPr/>
          </p:nvSpPr>
          <p:spPr>
            <a:xfrm>
              <a:off x="0" y="1295400"/>
              <a:ext cx="2286000" cy="190500"/>
            </a:xfrm>
            <a:prstGeom prst="ellipse">
              <a:avLst/>
            </a:prstGeom>
            <a:noFill/>
            <a:ln w="381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57" name="Shape 357"/>
            <p:cNvSpPr/>
            <p:nvPr/>
          </p:nvSpPr>
          <p:spPr>
            <a:xfrm>
              <a:off x="0" y="1498600"/>
              <a:ext cx="2286000" cy="190500"/>
            </a:xfrm>
            <a:prstGeom prst="ellipse">
              <a:avLst/>
            </a:prstGeom>
            <a:noFill/>
            <a:ln w="381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58" name="Shape 358"/>
            <p:cNvSpPr/>
            <p:nvPr/>
          </p:nvSpPr>
          <p:spPr>
            <a:xfrm>
              <a:off x="0" y="1778000"/>
              <a:ext cx="2286000" cy="266700"/>
            </a:xfrm>
            <a:prstGeom prst="ellipse">
              <a:avLst/>
            </a:prstGeom>
            <a:noFill/>
            <a:ln w="381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362" name="Group 362"/>
          <p:cNvGrpSpPr/>
          <p:nvPr/>
        </p:nvGrpSpPr>
        <p:grpSpPr>
          <a:xfrm>
            <a:off x="8902700" y="3886200"/>
            <a:ext cx="2286000" cy="1625600"/>
            <a:chOff x="0" y="0"/>
            <a:chExt cx="2286000" cy="1625600"/>
          </a:xfrm>
        </p:grpSpPr>
        <p:sp>
          <p:nvSpPr>
            <p:cNvPr id="360" name="Shape 360"/>
            <p:cNvSpPr/>
            <p:nvPr/>
          </p:nvSpPr>
          <p:spPr>
            <a:xfrm>
              <a:off x="0" y="0"/>
              <a:ext cx="2286000" cy="203200"/>
            </a:xfrm>
            <a:prstGeom prst="ellipse">
              <a:avLst/>
            </a:prstGeom>
            <a:noFill/>
            <a:ln w="38100" cap="flat">
              <a:solidFill>
                <a:srgbClr val="FF26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61" name="Shape 361"/>
            <p:cNvSpPr/>
            <p:nvPr/>
          </p:nvSpPr>
          <p:spPr>
            <a:xfrm>
              <a:off x="0" y="1422400"/>
              <a:ext cx="2286000" cy="203200"/>
            </a:xfrm>
            <a:prstGeom prst="ellipse">
              <a:avLst/>
            </a:prstGeom>
            <a:noFill/>
            <a:ln w="38100" cap="flat">
              <a:solidFill>
                <a:srgbClr val="FF26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4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4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40">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2" nodeType="afterEffect">
                                  <p:stCondLst>
                                    <p:cond delay="0"/>
                                  </p:stCondLst>
                                  <p:iterate>
                                    <p:tmAbs val="0"/>
                                  </p:iterate>
                                  <p:childTnLst>
                                    <p:set>
                                      <p:cBhvr>
                                        <p:cTn id="19" fill="hold"/>
                                        <p:tgtEl>
                                          <p:spTgt spid="34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340">
                                            <p:txEl>
                                              <p:pRg st="3" end="3"/>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3" nodeType="afterEffect">
                                  <p:stCondLst>
                                    <p:cond delay="0"/>
                                  </p:stCondLst>
                                  <p:iterate>
                                    <p:tmAbs val="0"/>
                                  </p:iterate>
                                  <p:childTnLst>
                                    <p:set>
                                      <p:cBhvr>
                                        <p:cTn id="26" fill="hold"/>
                                        <p:tgtEl>
                                          <p:spTgt spid="349"/>
                                        </p:tgtEl>
                                        <p:attrNameLst>
                                          <p:attrName>style.visibility</p:attrName>
                                        </p:attrNameLst>
                                      </p:cBhvr>
                                      <p:to>
                                        <p:strVal val="visible"/>
                                      </p:to>
                                    </p:set>
                                  </p:childTnLst>
                                </p:cTn>
                              </p:par>
                            </p:childTnLst>
                          </p:cTn>
                        </p:par>
                        <p:par>
                          <p:cTn id="27" fill="hold">
                            <p:stCondLst>
                              <p:cond delay="0"/>
                            </p:stCondLst>
                            <p:childTnLst>
                              <p:par>
                                <p:cTn id="28" presetID="1" presetClass="exit" presetSubtype="0" fill="hold" grpId="4" nodeType="afterEffect">
                                  <p:stCondLst>
                                    <p:cond delay="0"/>
                                  </p:stCondLst>
                                  <p:iterate>
                                    <p:tmAbs val="0"/>
                                  </p:iterate>
                                  <p:childTnLst>
                                    <p:set>
                                      <p:cBhvr>
                                        <p:cTn id="29" fill="hold">
                                          <p:stCondLst>
                                            <p:cond delay="0"/>
                                          </p:stCondLst>
                                        </p:cTn>
                                        <p:tgtEl>
                                          <p:spTgt spid="34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1" nodeType="clickEffect">
                                  <p:stCondLst>
                                    <p:cond delay="0"/>
                                  </p:stCondLst>
                                  <p:iterate>
                                    <p:tmAbs val="0"/>
                                  </p:iterate>
                                  <p:childTnLst>
                                    <p:set>
                                      <p:cBhvr>
                                        <p:cTn id="33" fill="hold"/>
                                        <p:tgtEl>
                                          <p:spTgt spid="340">
                                            <p:txEl>
                                              <p:pRg st="4" end="4"/>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5" nodeType="afterEffect">
                                  <p:stCondLst>
                                    <p:cond delay="0"/>
                                  </p:stCondLst>
                                  <p:iterate>
                                    <p:tmAbs val="0"/>
                                  </p:iterate>
                                  <p:childTnLst>
                                    <p:set>
                                      <p:cBhvr>
                                        <p:cTn id="36" fill="hold"/>
                                        <p:tgtEl>
                                          <p:spTgt spid="359"/>
                                        </p:tgtEl>
                                        <p:attrNameLst>
                                          <p:attrName>style.visibility</p:attrName>
                                        </p:attrNameLst>
                                      </p:cBhvr>
                                      <p:to>
                                        <p:strVal val="visible"/>
                                      </p:to>
                                    </p:set>
                                  </p:childTnLst>
                                </p:cTn>
                              </p:par>
                            </p:childTnLst>
                          </p:cTn>
                        </p:par>
                        <p:par>
                          <p:cTn id="37" fill="hold">
                            <p:stCondLst>
                              <p:cond delay="0"/>
                            </p:stCondLst>
                            <p:childTnLst>
                              <p:par>
                                <p:cTn id="38" presetID="1" presetClass="exit" presetSubtype="0" fill="hold" grpId="6" nodeType="afterEffect">
                                  <p:stCondLst>
                                    <p:cond delay="0"/>
                                  </p:stCondLst>
                                  <p:iterate>
                                    <p:tmAbs val="0"/>
                                  </p:iterate>
                                  <p:childTnLst>
                                    <p:set>
                                      <p:cBhvr>
                                        <p:cTn id="39" fill="hold">
                                          <p:stCondLst>
                                            <p:cond delay="0"/>
                                          </p:stCondLst>
                                        </p:cTn>
                                        <p:tgtEl>
                                          <p:spTgt spid="34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 nodeType="clickEffect">
                                  <p:stCondLst>
                                    <p:cond delay="0"/>
                                  </p:stCondLst>
                                  <p:iterate>
                                    <p:tmAbs val="0"/>
                                  </p:iterate>
                                  <p:childTnLst>
                                    <p:set>
                                      <p:cBhvr>
                                        <p:cTn id="43" fill="hold"/>
                                        <p:tgtEl>
                                          <p:spTgt spid="340">
                                            <p:txEl>
                                              <p:pRg st="5" end="5"/>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7" nodeType="afterEffect">
                                  <p:stCondLst>
                                    <p:cond delay="0"/>
                                  </p:stCondLst>
                                  <p:iterate>
                                    <p:tmAbs val="0"/>
                                  </p:iterate>
                                  <p:childTnLst>
                                    <p:set>
                                      <p:cBhvr>
                                        <p:cTn id="46" fill="hold"/>
                                        <p:tgtEl>
                                          <p:spTgt spid="362"/>
                                        </p:tgtEl>
                                        <p:attrNameLst>
                                          <p:attrName>style.visibility</p:attrName>
                                        </p:attrNameLst>
                                      </p:cBhvr>
                                      <p:to>
                                        <p:strVal val="visible"/>
                                      </p:to>
                                    </p:set>
                                  </p:childTnLst>
                                </p:cTn>
                              </p:par>
                            </p:childTnLst>
                          </p:cTn>
                        </p:par>
                        <p:par>
                          <p:cTn id="47" fill="hold">
                            <p:stCondLst>
                              <p:cond delay="0"/>
                            </p:stCondLst>
                            <p:childTnLst>
                              <p:par>
                                <p:cTn id="48" presetID="1" presetClass="exit" presetSubtype="0" fill="hold" grpId="8" nodeType="afterEffect">
                                  <p:stCondLst>
                                    <p:cond delay="0"/>
                                  </p:stCondLst>
                                  <p:iterate>
                                    <p:tmAbs val="0"/>
                                  </p:iterate>
                                  <p:childTnLst>
                                    <p:set>
                                      <p:cBhvr>
                                        <p:cTn id="49" fill="hold">
                                          <p:stCondLst>
                                            <p:cond delay="0"/>
                                          </p:stCondLst>
                                        </p:cTn>
                                        <p:tgtEl>
                                          <p:spTgt spid="3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1" build="p" bldLvl="5" animBg="1" advAuto="0"/>
      <p:bldP spid="344" grpId="2" animBg="1" advAuto="0"/>
      <p:bldP spid="344" grpId="4" animBg="1" advAuto="0"/>
      <p:bldP spid="349" grpId="3" animBg="1" advAuto="0"/>
      <p:bldP spid="349" grpId="6" animBg="1" advAuto="0"/>
      <p:bldP spid="359" grpId="5" animBg="1" advAuto="0"/>
      <p:bldP spid="359" grpId="8" animBg="1" advAuto="0"/>
      <p:bldP spid="362" grpId="7"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p:cNvSpPr>
          <p:nvPr>
            <p:ph type="title"/>
          </p:nvPr>
        </p:nvSpPr>
        <p:spPr>
          <a:prstGeom prst="rect">
            <a:avLst/>
          </a:prstGeom>
        </p:spPr>
        <p:txBody>
          <a:bodyPr/>
          <a:lstStyle>
            <a:lvl1pPr>
              <a:tabLst>
                <a:tab pos="952500" algn="l"/>
              </a:tabLst>
            </a:lvl1pPr>
          </a:lstStyle>
          <a:p>
            <a:r>
              <a:t>RNA Molecules</a:t>
            </a:r>
          </a:p>
        </p:txBody>
      </p:sp>
      <p:sp>
        <p:nvSpPr>
          <p:cNvPr id="365" name="Shape 365"/>
          <p:cNvSpPr>
            <a:spLocks noGrp="1"/>
          </p:cNvSpPr>
          <p:nvPr>
            <p:ph type="body" sz="half" idx="1"/>
          </p:nvPr>
        </p:nvSpPr>
        <p:spPr>
          <a:xfrm>
            <a:off x="368300" y="1790700"/>
            <a:ext cx="5956300" cy="4962625"/>
          </a:xfrm>
          <a:prstGeom prst="rect">
            <a:avLst/>
          </a:prstGeom>
        </p:spPr>
        <p:txBody>
          <a:bodyPr/>
          <a:lstStyle/>
          <a:p>
            <a:pPr>
              <a:tabLst>
                <a:tab pos="1016000" algn="l"/>
              </a:tabLst>
            </a:pPr>
            <a:r>
              <a:t>RNA plays vital roles in transcribing and translating DNA, forming messenger RNA (mRNA), transfer RNA (tRNA), and ribosomal RNA (rRNA). </a:t>
            </a:r>
          </a:p>
          <a:p>
            <a:pPr>
              <a:tabLst>
                <a:tab pos="1016000" algn="l"/>
              </a:tabLst>
            </a:pPr>
            <a:r>
              <a:t>RNA is also involved in modifying mRNA after transcription and regulating translation. </a:t>
            </a:r>
          </a:p>
          <a:p>
            <a:pPr>
              <a:tabLst>
                <a:tab pos="1016000" algn="l"/>
              </a:tabLst>
            </a:pPr>
            <a:r>
              <a:t>Regulation of translation is achieved by destroying specific mRNA targets using short RNA lengths, which may be exogenous (short interfering RNAs) or endogenous (microRNAs).</a:t>
            </a:r>
          </a:p>
        </p:txBody>
      </p:sp>
      <p:grpSp>
        <p:nvGrpSpPr>
          <p:cNvPr id="368" name="Group 368"/>
          <p:cNvGrpSpPr/>
          <p:nvPr/>
        </p:nvGrpSpPr>
        <p:grpSpPr>
          <a:xfrm>
            <a:off x="612105" y="6088597"/>
            <a:ext cx="7736008" cy="3328346"/>
            <a:chOff x="0" y="0"/>
            <a:chExt cx="7736007" cy="3328345"/>
          </a:xfrm>
        </p:grpSpPr>
        <p:pic>
          <p:nvPicPr>
            <p:cNvPr id="366" name="mRNA.png"/>
            <p:cNvPicPr>
              <a:picLocks noChangeAspect="1"/>
            </p:cNvPicPr>
            <p:nvPr/>
          </p:nvPicPr>
          <p:blipFill>
            <a:blip r:embed="rId2">
              <a:extLst/>
            </a:blip>
            <a:srcRect t="13391" r="18755"/>
            <a:stretch>
              <a:fillRect/>
            </a:stretch>
          </p:blipFill>
          <p:spPr>
            <a:xfrm>
              <a:off x="3794909" y="0"/>
              <a:ext cx="3941099" cy="3328346"/>
            </a:xfrm>
            <a:prstGeom prst="rect">
              <a:avLst/>
            </a:prstGeom>
            <a:ln w="12700" cap="flat">
              <a:noFill/>
              <a:miter lim="400000"/>
            </a:ln>
            <a:effectLst/>
          </p:spPr>
        </p:pic>
        <p:sp>
          <p:nvSpPr>
            <p:cNvPr id="367" name="Shape 367"/>
            <p:cNvSpPr/>
            <p:nvPr/>
          </p:nvSpPr>
          <p:spPr>
            <a:xfrm>
              <a:off x="0" y="1611341"/>
              <a:ext cx="3651846" cy="16943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tabLst>
                  <a:tab pos="520700" algn="l"/>
                </a:tabLst>
              </a:pPr>
              <a:r>
                <a:rPr b="1"/>
                <a:t>Messenger RNA</a:t>
              </a:r>
              <a:r>
                <a:t> (right) is transcribed from DNA. It carries a copy of the genetic instructions from the DNA to ribosomes in the cytoplasm, where it is translated into a polypeptide chain.</a:t>
              </a:r>
            </a:p>
          </p:txBody>
        </p:sp>
      </p:grpSp>
      <p:grpSp>
        <p:nvGrpSpPr>
          <p:cNvPr id="371" name="Group 371"/>
          <p:cNvGrpSpPr/>
          <p:nvPr/>
        </p:nvGrpSpPr>
        <p:grpSpPr>
          <a:xfrm>
            <a:off x="8707635" y="3263965"/>
            <a:ext cx="4392964" cy="5101596"/>
            <a:chOff x="0" y="0"/>
            <a:chExt cx="4392962" cy="5101594"/>
          </a:xfrm>
        </p:grpSpPr>
        <p:pic>
          <p:nvPicPr>
            <p:cNvPr id="369" name="rRNA.png"/>
            <p:cNvPicPr>
              <a:picLocks noChangeAspect="1"/>
            </p:cNvPicPr>
            <p:nvPr/>
          </p:nvPicPr>
          <p:blipFill>
            <a:blip r:embed="rId3">
              <a:extLst/>
            </a:blip>
            <a:stretch>
              <a:fillRect/>
            </a:stretch>
          </p:blipFill>
          <p:spPr>
            <a:xfrm>
              <a:off x="0" y="0"/>
              <a:ext cx="4392963" cy="3131774"/>
            </a:xfrm>
            <a:prstGeom prst="rect">
              <a:avLst/>
            </a:prstGeom>
            <a:ln w="12700" cap="flat">
              <a:noFill/>
              <a:miter lim="400000"/>
            </a:ln>
            <a:effectLst/>
          </p:spPr>
        </p:pic>
        <p:sp>
          <p:nvSpPr>
            <p:cNvPr id="370" name="Shape 370"/>
            <p:cNvSpPr/>
            <p:nvPr/>
          </p:nvSpPr>
          <p:spPr>
            <a:xfrm>
              <a:off x="400769" y="3407273"/>
              <a:ext cx="3651846" cy="16943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tabLst>
                  <a:tab pos="520700" algn="l"/>
                </a:tabLst>
              </a:pPr>
              <a:r>
                <a:rPr b="1"/>
                <a:t>Ribosomal RNA </a:t>
              </a:r>
              <a:r>
                <a:t>(above) forms ribosomes from two separate ribosomal components (the large and small subunits) and assembles amino acids into a peptide chain.</a:t>
              </a:r>
            </a:p>
          </p:txBody>
        </p:sp>
      </p:grpSp>
      <p:grpSp>
        <p:nvGrpSpPr>
          <p:cNvPr id="374" name="Group 374"/>
          <p:cNvGrpSpPr/>
          <p:nvPr/>
        </p:nvGrpSpPr>
        <p:grpSpPr>
          <a:xfrm>
            <a:off x="6620916" y="279866"/>
            <a:ext cx="6253635" cy="3769103"/>
            <a:chOff x="0" y="0"/>
            <a:chExt cx="6253633" cy="3769102"/>
          </a:xfrm>
        </p:grpSpPr>
        <p:pic>
          <p:nvPicPr>
            <p:cNvPr id="372" name="tRNA ringmode.png"/>
            <p:cNvPicPr>
              <a:picLocks noChangeAspect="1"/>
            </p:cNvPicPr>
            <p:nvPr/>
          </p:nvPicPr>
          <p:blipFill>
            <a:blip r:embed="rId4">
              <a:extLst/>
            </a:blip>
            <a:srcRect/>
            <a:stretch>
              <a:fillRect/>
            </a:stretch>
          </p:blipFill>
          <p:spPr>
            <a:xfrm>
              <a:off x="0" y="0"/>
              <a:ext cx="3061200" cy="3769103"/>
            </a:xfrm>
            <a:prstGeom prst="rect">
              <a:avLst/>
            </a:prstGeom>
            <a:ln w="12700" cap="flat">
              <a:noFill/>
              <a:miter lim="400000"/>
            </a:ln>
            <a:effectLst/>
          </p:spPr>
        </p:pic>
        <p:sp>
          <p:nvSpPr>
            <p:cNvPr id="373" name="Shape 373"/>
            <p:cNvSpPr/>
            <p:nvPr/>
          </p:nvSpPr>
          <p:spPr>
            <a:xfrm>
              <a:off x="2491705" y="695423"/>
              <a:ext cx="3761929" cy="1961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tabLst>
                  <a:tab pos="520700" algn="l"/>
                </a:tabLst>
              </a:pPr>
              <a:r>
                <a:rPr b="1"/>
                <a:t>Transfer RNA</a:t>
              </a:r>
              <a:r>
                <a:t> (left) carries amino acids to the growing peptide chain. One end of the tRNA carries the genetic code in a three-nucleotide sequence called the anticodon. The amino acid links to the 3' end of the tRNA.</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3" animBg="1" advAuto="0"/>
      <p:bldP spid="371" grpId="2" animBg="1" advAuto="0"/>
      <p:bldP spid="374"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p:cNvSpPr>
          <p:nvPr>
            <p:ph type="title"/>
          </p:nvPr>
        </p:nvSpPr>
        <p:spPr>
          <a:xfrm>
            <a:off x="368300" y="355600"/>
            <a:ext cx="12192000" cy="1054100"/>
          </a:xfrm>
          <a:prstGeom prst="rect">
            <a:avLst/>
          </a:prstGeom>
        </p:spPr>
        <p:txBody>
          <a:bodyPr/>
          <a:lstStyle>
            <a:lvl1pPr>
              <a:tabLst>
                <a:tab pos="952500" algn="l"/>
              </a:tabLst>
            </a:lvl1pPr>
          </a:lstStyle>
          <a:p>
            <a:r>
              <a:t>miRNA</a:t>
            </a:r>
          </a:p>
        </p:txBody>
      </p:sp>
      <p:sp>
        <p:nvSpPr>
          <p:cNvPr id="377" name="Shape 377"/>
          <p:cNvSpPr>
            <a:spLocks noGrp="1"/>
          </p:cNvSpPr>
          <p:nvPr>
            <p:ph type="body" sz="quarter" idx="1"/>
          </p:nvPr>
        </p:nvSpPr>
        <p:spPr>
          <a:xfrm>
            <a:off x="368300" y="1790700"/>
            <a:ext cx="4656535" cy="1653183"/>
          </a:xfrm>
          <a:prstGeom prst="rect">
            <a:avLst/>
          </a:prstGeom>
        </p:spPr>
        <p:txBody>
          <a:bodyPr/>
          <a:lstStyle>
            <a:lvl1pPr>
              <a:tabLst>
                <a:tab pos="1016000" algn="l"/>
              </a:tabLst>
            </a:lvl1pPr>
          </a:lstStyle>
          <a:p>
            <a:r>
              <a:t>MicroRNA (miRNA) is formed from hairpin loops of RNA copied from endogenous (within the cell) DNA.</a:t>
            </a:r>
          </a:p>
        </p:txBody>
      </p:sp>
      <p:grpSp>
        <p:nvGrpSpPr>
          <p:cNvPr id="383" name="Group 383"/>
          <p:cNvGrpSpPr/>
          <p:nvPr/>
        </p:nvGrpSpPr>
        <p:grpSpPr>
          <a:xfrm>
            <a:off x="5626100" y="-730052"/>
            <a:ext cx="7903915" cy="2562722"/>
            <a:chOff x="0" y="0"/>
            <a:chExt cx="7903914" cy="2562721"/>
          </a:xfrm>
        </p:grpSpPr>
        <p:sp>
          <p:nvSpPr>
            <p:cNvPr id="378" name="Shape 378"/>
            <p:cNvSpPr/>
            <p:nvPr/>
          </p:nvSpPr>
          <p:spPr>
            <a:xfrm>
              <a:off x="0" y="0"/>
              <a:ext cx="7903915" cy="2562722"/>
            </a:xfrm>
            <a:prstGeom prst="ellipse">
              <a:avLst/>
            </a:prstGeom>
            <a:solidFill>
              <a:srgbClr val="DCDEE0"/>
            </a:solidFill>
            <a:ln w="127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379" name="pasted-image.pdf"/>
            <p:cNvPicPr>
              <a:picLocks noChangeAspect="1"/>
            </p:cNvPicPr>
            <p:nvPr/>
          </p:nvPicPr>
          <p:blipFill>
            <a:blip r:embed="rId2">
              <a:extLst/>
            </a:blip>
            <a:stretch>
              <a:fillRect/>
            </a:stretch>
          </p:blipFill>
          <p:spPr>
            <a:xfrm>
              <a:off x="2202706" y="912854"/>
              <a:ext cx="3621003" cy="1062067"/>
            </a:xfrm>
            <a:prstGeom prst="rect">
              <a:avLst/>
            </a:prstGeom>
            <a:ln w="12700" cap="flat">
              <a:noFill/>
              <a:miter lim="400000"/>
            </a:ln>
            <a:effectLst/>
          </p:spPr>
        </p:pic>
        <p:sp>
          <p:nvSpPr>
            <p:cNvPr id="380" name="Shape 380"/>
            <p:cNvSpPr/>
            <p:nvPr/>
          </p:nvSpPr>
          <p:spPr>
            <a:xfrm>
              <a:off x="5683175" y="1667240"/>
              <a:ext cx="1473846"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lvl1pPr>
            </a:lstStyle>
            <a:p>
              <a:r>
                <a:t>Cell nucleus</a:t>
              </a:r>
            </a:p>
          </p:txBody>
        </p:sp>
        <p:sp>
          <p:nvSpPr>
            <p:cNvPr id="381" name="Shape 381"/>
            <p:cNvSpPr/>
            <p:nvPr/>
          </p:nvSpPr>
          <p:spPr>
            <a:xfrm>
              <a:off x="260275" y="975090"/>
              <a:ext cx="1547255" cy="627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Endogenous DNA</a:t>
              </a:r>
            </a:p>
          </p:txBody>
        </p:sp>
        <p:sp>
          <p:nvSpPr>
            <p:cNvPr id="382" name="Shape 382"/>
            <p:cNvSpPr/>
            <p:nvPr/>
          </p:nvSpPr>
          <p:spPr>
            <a:xfrm>
              <a:off x="1765300" y="1263451"/>
              <a:ext cx="736998" cy="200969"/>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388" name="Group 388"/>
          <p:cNvGrpSpPr/>
          <p:nvPr/>
        </p:nvGrpSpPr>
        <p:grpSpPr>
          <a:xfrm>
            <a:off x="4774381" y="1825060"/>
            <a:ext cx="4121827" cy="1936751"/>
            <a:chOff x="0" y="0"/>
            <a:chExt cx="4121826" cy="1936750"/>
          </a:xfrm>
        </p:grpSpPr>
        <p:pic>
          <p:nvPicPr>
            <p:cNvPr id="384" name="pasted-image-3.pdf"/>
            <p:cNvPicPr>
              <a:picLocks noChangeAspect="1"/>
            </p:cNvPicPr>
            <p:nvPr/>
          </p:nvPicPr>
          <p:blipFill>
            <a:blip r:embed="rId3">
              <a:extLst/>
            </a:blip>
            <a:stretch>
              <a:fillRect/>
            </a:stretch>
          </p:blipFill>
          <p:spPr>
            <a:xfrm>
              <a:off x="2166361" y="650005"/>
              <a:ext cx="1955466" cy="1126610"/>
            </a:xfrm>
            <a:prstGeom prst="rect">
              <a:avLst/>
            </a:prstGeom>
            <a:ln w="12700" cap="flat">
              <a:noFill/>
              <a:miter lim="400000"/>
            </a:ln>
            <a:effectLst/>
          </p:spPr>
        </p:pic>
        <p:sp>
          <p:nvSpPr>
            <p:cNvPr id="385" name="Shape 385"/>
            <p:cNvSpPr/>
            <p:nvPr/>
          </p:nvSpPr>
          <p:spPr>
            <a:xfrm>
              <a:off x="0" y="1042528"/>
              <a:ext cx="1757549" cy="894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Hairpin loops of ds (double stranded) RNA</a:t>
              </a:r>
            </a:p>
          </p:txBody>
        </p:sp>
        <p:sp>
          <p:nvSpPr>
            <p:cNvPr id="386" name="Shape 386"/>
            <p:cNvSpPr/>
            <p:nvPr/>
          </p:nvSpPr>
          <p:spPr>
            <a:xfrm>
              <a:off x="1626418" y="1515039"/>
              <a:ext cx="467047" cy="1"/>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87" name="Shape 387"/>
            <p:cNvSpPr/>
            <p:nvPr/>
          </p:nvSpPr>
          <p:spPr>
            <a:xfrm flipH="1">
              <a:off x="2751459" y="0"/>
              <a:ext cx="386260" cy="973107"/>
            </a:xfrm>
            <a:prstGeom prst="line">
              <a:avLst/>
            </a:prstGeom>
            <a:noFill/>
            <a:ln w="50800" cap="flat">
              <a:solidFill>
                <a:schemeClr val="accent4">
                  <a:hueOff val="384618"/>
                  <a:satOff val="3869"/>
                  <a:lumOff val="5802"/>
                </a:schemeClr>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399" name="Group 399"/>
          <p:cNvGrpSpPr/>
          <p:nvPr/>
        </p:nvGrpSpPr>
        <p:grpSpPr>
          <a:xfrm>
            <a:off x="438075" y="5566339"/>
            <a:ext cx="11978371" cy="2310272"/>
            <a:chOff x="0" y="0"/>
            <a:chExt cx="11978369" cy="2310271"/>
          </a:xfrm>
        </p:grpSpPr>
        <p:pic>
          <p:nvPicPr>
            <p:cNvPr id="389" name="pasted-image-2.pdf"/>
            <p:cNvPicPr>
              <a:picLocks noChangeAspect="1"/>
            </p:cNvPicPr>
            <p:nvPr/>
          </p:nvPicPr>
          <p:blipFill>
            <a:blip r:embed="rId4">
              <a:extLst/>
            </a:blip>
            <a:stretch>
              <a:fillRect/>
            </a:stretch>
          </p:blipFill>
          <p:spPr>
            <a:xfrm>
              <a:off x="4753813" y="855913"/>
              <a:ext cx="2696029" cy="948021"/>
            </a:xfrm>
            <a:prstGeom prst="rect">
              <a:avLst/>
            </a:prstGeom>
            <a:ln w="12700" cap="flat">
              <a:noFill/>
              <a:miter lim="400000"/>
            </a:ln>
            <a:effectLst/>
          </p:spPr>
        </p:pic>
        <p:sp>
          <p:nvSpPr>
            <p:cNvPr id="390" name="Shape 390"/>
            <p:cNvSpPr/>
            <p:nvPr/>
          </p:nvSpPr>
          <p:spPr>
            <a:xfrm>
              <a:off x="6959600" y="412750"/>
              <a:ext cx="903722"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RISC</a:t>
              </a:r>
            </a:p>
          </p:txBody>
        </p:sp>
        <p:sp>
          <p:nvSpPr>
            <p:cNvPr id="391" name="Shape 391"/>
            <p:cNvSpPr/>
            <p:nvPr/>
          </p:nvSpPr>
          <p:spPr>
            <a:xfrm>
              <a:off x="8470900" y="-1"/>
              <a:ext cx="3507470" cy="16943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The RNA induced silencing complex (RISC) is a multiprotein complex that incorporates the miRNA and mediates its unwinding to a form a single stranded miRNA. </a:t>
              </a:r>
            </a:p>
          </p:txBody>
        </p:sp>
        <p:sp>
          <p:nvSpPr>
            <p:cNvPr id="392" name="Shape 392"/>
            <p:cNvSpPr/>
            <p:nvPr/>
          </p:nvSpPr>
          <p:spPr>
            <a:xfrm>
              <a:off x="3314700" y="1073150"/>
              <a:ext cx="983643"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miRNA</a:t>
              </a:r>
            </a:p>
          </p:txBody>
        </p:sp>
        <p:sp>
          <p:nvSpPr>
            <p:cNvPr id="393" name="Shape 393"/>
            <p:cNvSpPr/>
            <p:nvPr/>
          </p:nvSpPr>
          <p:spPr>
            <a:xfrm>
              <a:off x="4838700" y="1949450"/>
              <a:ext cx="983643"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mRNA</a:t>
              </a:r>
            </a:p>
          </p:txBody>
        </p:sp>
        <p:sp>
          <p:nvSpPr>
            <p:cNvPr id="394" name="Shape 394"/>
            <p:cNvSpPr/>
            <p:nvPr/>
          </p:nvSpPr>
          <p:spPr>
            <a:xfrm>
              <a:off x="0" y="520700"/>
              <a:ext cx="3086931" cy="1160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The RISC complex binds to a complementary sequence of target mRNA, cleaves it, and so stops its translation.</a:t>
              </a:r>
            </a:p>
          </p:txBody>
        </p:sp>
        <p:sp>
          <p:nvSpPr>
            <p:cNvPr id="395" name="Shape 395"/>
            <p:cNvSpPr/>
            <p:nvPr/>
          </p:nvSpPr>
          <p:spPr>
            <a:xfrm>
              <a:off x="4239378" y="1253560"/>
              <a:ext cx="515757" cy="1"/>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96" name="Shape 396"/>
            <p:cNvSpPr/>
            <p:nvPr/>
          </p:nvSpPr>
          <p:spPr>
            <a:xfrm flipV="1">
              <a:off x="5486811" y="1583760"/>
              <a:ext cx="385924" cy="385924"/>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97" name="Shape 397"/>
            <p:cNvSpPr/>
            <p:nvPr/>
          </p:nvSpPr>
          <p:spPr>
            <a:xfrm flipH="1">
              <a:off x="6321919" y="579518"/>
              <a:ext cx="733502" cy="386706"/>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98" name="Shape 398"/>
            <p:cNvSpPr/>
            <p:nvPr/>
          </p:nvSpPr>
          <p:spPr>
            <a:xfrm flipH="1">
              <a:off x="6208142" y="64950"/>
              <a:ext cx="153889" cy="746790"/>
            </a:xfrm>
            <a:prstGeom prst="line">
              <a:avLst/>
            </a:prstGeom>
            <a:noFill/>
            <a:ln w="50800" cap="flat">
              <a:solidFill>
                <a:schemeClr val="accent4">
                  <a:hueOff val="384618"/>
                  <a:satOff val="3869"/>
                  <a:lumOff val="5802"/>
                </a:schemeClr>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403" name="Group 403"/>
          <p:cNvGrpSpPr/>
          <p:nvPr/>
        </p:nvGrpSpPr>
        <p:grpSpPr>
          <a:xfrm>
            <a:off x="2521327" y="7977357"/>
            <a:ext cx="4987611" cy="1601054"/>
            <a:chOff x="0" y="0"/>
            <a:chExt cx="4987609" cy="1601053"/>
          </a:xfrm>
        </p:grpSpPr>
        <p:pic>
          <p:nvPicPr>
            <p:cNvPr id="400" name="pasted-image-5.pdf"/>
            <p:cNvPicPr>
              <a:picLocks noChangeAspect="1"/>
            </p:cNvPicPr>
            <p:nvPr/>
          </p:nvPicPr>
          <p:blipFill>
            <a:blip r:embed="rId5">
              <a:extLst/>
            </a:blip>
            <a:stretch>
              <a:fillRect/>
            </a:stretch>
          </p:blipFill>
          <p:spPr>
            <a:xfrm>
              <a:off x="0" y="134765"/>
              <a:ext cx="4477419" cy="936024"/>
            </a:xfrm>
            <a:prstGeom prst="rect">
              <a:avLst/>
            </a:prstGeom>
            <a:ln w="12700" cap="flat">
              <a:noFill/>
              <a:miter lim="400000"/>
            </a:ln>
            <a:effectLst/>
          </p:spPr>
        </p:pic>
        <p:sp>
          <p:nvSpPr>
            <p:cNvPr id="401" name="Shape 401"/>
            <p:cNvSpPr/>
            <p:nvPr/>
          </p:nvSpPr>
          <p:spPr>
            <a:xfrm>
              <a:off x="3123748" y="1240231"/>
              <a:ext cx="1863862"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Cleaved mRNA</a:t>
              </a:r>
            </a:p>
          </p:txBody>
        </p:sp>
        <p:sp>
          <p:nvSpPr>
            <p:cNvPr id="402" name="Shape 402"/>
            <p:cNvSpPr/>
            <p:nvPr/>
          </p:nvSpPr>
          <p:spPr>
            <a:xfrm flipH="1">
              <a:off x="2323822" y="0"/>
              <a:ext cx="543252" cy="543252"/>
            </a:xfrm>
            <a:prstGeom prst="line">
              <a:avLst/>
            </a:prstGeom>
            <a:noFill/>
            <a:ln w="50800" cap="flat">
              <a:solidFill>
                <a:schemeClr val="accent4">
                  <a:hueOff val="384618"/>
                  <a:satOff val="3869"/>
                  <a:lumOff val="5802"/>
                </a:schemeClr>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413" name="Group 413"/>
          <p:cNvGrpSpPr/>
          <p:nvPr/>
        </p:nvGrpSpPr>
        <p:grpSpPr>
          <a:xfrm>
            <a:off x="4844975" y="3445439"/>
            <a:ext cx="7093931" cy="2212938"/>
            <a:chOff x="0" y="0"/>
            <a:chExt cx="7093929" cy="2212937"/>
          </a:xfrm>
        </p:grpSpPr>
        <p:grpSp>
          <p:nvGrpSpPr>
            <p:cNvPr id="411" name="Group 411"/>
            <p:cNvGrpSpPr/>
            <p:nvPr/>
          </p:nvGrpSpPr>
          <p:grpSpPr>
            <a:xfrm>
              <a:off x="0" y="0"/>
              <a:ext cx="7093930" cy="2212938"/>
              <a:chOff x="0" y="0"/>
              <a:chExt cx="7093929" cy="2212937"/>
            </a:xfrm>
          </p:grpSpPr>
          <p:pic>
            <p:nvPicPr>
              <p:cNvPr id="404" name="pasted-image-4.pdf"/>
              <p:cNvPicPr>
                <a:picLocks noChangeAspect="1"/>
              </p:cNvPicPr>
              <p:nvPr/>
            </p:nvPicPr>
            <p:blipFill>
              <a:blip r:embed="rId6">
                <a:extLst/>
              </a:blip>
              <a:stretch>
                <a:fillRect/>
              </a:stretch>
            </p:blipFill>
            <p:spPr>
              <a:xfrm>
                <a:off x="1374679" y="682814"/>
                <a:ext cx="2208129" cy="1530124"/>
              </a:xfrm>
              <a:prstGeom prst="rect">
                <a:avLst/>
              </a:prstGeom>
              <a:ln w="12700" cap="flat">
                <a:noFill/>
                <a:miter lim="400000"/>
              </a:ln>
              <a:effectLst/>
            </p:spPr>
          </p:pic>
          <p:sp>
            <p:nvSpPr>
              <p:cNvPr id="405" name="Shape 405"/>
              <p:cNvSpPr/>
              <p:nvPr/>
            </p:nvSpPr>
            <p:spPr>
              <a:xfrm>
                <a:off x="3882837" y="190929"/>
                <a:ext cx="421240" cy="836189"/>
              </a:xfrm>
              <a:custGeom>
                <a:avLst/>
                <a:gdLst/>
                <a:ahLst/>
                <a:cxnLst>
                  <a:cxn ang="0">
                    <a:pos x="wd2" y="hd2"/>
                  </a:cxn>
                  <a:cxn ang="5400000">
                    <a:pos x="wd2" y="hd2"/>
                  </a:cxn>
                  <a:cxn ang="10800000">
                    <a:pos x="wd2" y="hd2"/>
                  </a:cxn>
                  <a:cxn ang="16200000">
                    <a:pos x="wd2" y="hd2"/>
                  </a:cxn>
                </a:cxnLst>
                <a:rect l="0" t="0" r="r" b="b"/>
                <a:pathLst>
                  <a:path w="19219" h="18498" extrusionOk="0">
                    <a:moveTo>
                      <a:pt x="19186" y="4613"/>
                    </a:moveTo>
                    <a:cubicBezTo>
                      <a:pt x="18925" y="6218"/>
                      <a:pt x="16113" y="7468"/>
                      <a:pt x="16018" y="9052"/>
                    </a:cubicBezTo>
                    <a:cubicBezTo>
                      <a:pt x="15916" y="10767"/>
                      <a:pt x="19002" y="12143"/>
                      <a:pt x="19186" y="13880"/>
                    </a:cubicBezTo>
                    <a:cubicBezTo>
                      <a:pt x="19839" y="20052"/>
                      <a:pt x="-1343" y="20024"/>
                      <a:pt x="74" y="13880"/>
                    </a:cubicBezTo>
                    <a:cubicBezTo>
                      <a:pt x="470" y="12164"/>
                      <a:pt x="3964" y="10953"/>
                      <a:pt x="3969" y="9247"/>
                    </a:cubicBezTo>
                    <a:cubicBezTo>
                      <a:pt x="3974" y="7540"/>
                      <a:pt x="490" y="6327"/>
                      <a:pt x="74" y="4613"/>
                    </a:cubicBezTo>
                    <a:cubicBezTo>
                      <a:pt x="-1415" y="-1526"/>
                      <a:pt x="20185" y="-1548"/>
                      <a:pt x="19186" y="4613"/>
                    </a:cubicBezTo>
                    <a:close/>
                  </a:path>
                </a:pathLst>
              </a:cu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06" name="Shape 406"/>
              <p:cNvSpPr/>
              <p:nvPr/>
            </p:nvSpPr>
            <p:spPr>
              <a:xfrm>
                <a:off x="4699000" y="0"/>
                <a:ext cx="2394930" cy="1160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The dicer enzyme cuts the hairpin loops into short lengths of miRNA.</a:t>
                </a:r>
              </a:p>
            </p:txBody>
          </p:sp>
          <p:sp>
            <p:nvSpPr>
              <p:cNvPr id="407" name="Shape 407"/>
              <p:cNvSpPr/>
              <p:nvPr/>
            </p:nvSpPr>
            <p:spPr>
              <a:xfrm>
                <a:off x="0" y="1543050"/>
                <a:ext cx="983643"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miRNA</a:t>
                </a:r>
              </a:p>
            </p:txBody>
          </p:sp>
          <p:sp>
            <p:nvSpPr>
              <p:cNvPr id="408" name="Shape 408"/>
              <p:cNvSpPr/>
              <p:nvPr/>
            </p:nvSpPr>
            <p:spPr>
              <a:xfrm>
                <a:off x="933524" y="1736160"/>
                <a:ext cx="558328" cy="1"/>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09" name="Shape 409"/>
              <p:cNvSpPr/>
              <p:nvPr/>
            </p:nvSpPr>
            <p:spPr>
              <a:xfrm flipH="1">
                <a:off x="2185069" y="232382"/>
                <a:ext cx="204243" cy="938729"/>
              </a:xfrm>
              <a:prstGeom prst="line">
                <a:avLst/>
              </a:prstGeom>
              <a:noFill/>
              <a:ln w="50800" cap="flat">
                <a:solidFill>
                  <a:schemeClr val="accent4">
                    <a:hueOff val="384618"/>
                    <a:satOff val="3869"/>
                    <a:lumOff val="5802"/>
                  </a:schemeClr>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10" name="Shape 410"/>
              <p:cNvSpPr/>
              <p:nvPr/>
            </p:nvSpPr>
            <p:spPr>
              <a:xfrm rot="10153074">
                <a:off x="2221265" y="343049"/>
                <a:ext cx="1585180" cy="296644"/>
              </a:xfrm>
              <a:custGeom>
                <a:avLst/>
                <a:gdLst/>
                <a:ahLst/>
                <a:cxnLst>
                  <a:cxn ang="0">
                    <a:pos x="wd2" y="hd2"/>
                  </a:cxn>
                  <a:cxn ang="5400000">
                    <a:pos x="wd2" y="hd2"/>
                  </a:cxn>
                  <a:cxn ang="10800000">
                    <a:pos x="wd2" y="hd2"/>
                  </a:cxn>
                  <a:cxn ang="16200000">
                    <a:pos x="wd2" y="hd2"/>
                  </a:cxn>
                </a:cxnLst>
                <a:rect l="0" t="0" r="r" b="b"/>
                <a:pathLst>
                  <a:path w="21600" h="20314" extrusionOk="0">
                    <a:moveTo>
                      <a:pt x="0" y="528"/>
                    </a:moveTo>
                    <a:cubicBezTo>
                      <a:pt x="3208" y="11030"/>
                      <a:pt x="6695" y="17168"/>
                      <a:pt x="10238" y="19443"/>
                    </a:cubicBezTo>
                    <a:cubicBezTo>
                      <a:pt x="13597" y="21600"/>
                      <a:pt x="17259" y="20364"/>
                      <a:pt x="20075" y="8632"/>
                    </a:cubicBezTo>
                    <a:cubicBezTo>
                      <a:pt x="20668" y="6163"/>
                      <a:pt x="21179" y="3238"/>
                      <a:pt x="21600" y="0"/>
                    </a:cubicBezTo>
                  </a:path>
                </a:pathLst>
              </a:custGeom>
              <a:noFill/>
              <a:ln w="50800" cap="flat">
                <a:solidFill>
                  <a:schemeClr val="accent4">
                    <a:hueOff val="384618"/>
                    <a:satOff val="3869"/>
                    <a:lumOff val="5802"/>
                  </a:schemeClr>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412" name="Shape 412"/>
            <p:cNvSpPr/>
            <p:nvPr/>
          </p:nvSpPr>
          <p:spPr>
            <a:xfrm flipH="1" flipV="1">
              <a:off x="4300200" y="605860"/>
              <a:ext cx="468725" cy="1"/>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1" animBg="1" advAuto="0"/>
      <p:bldP spid="383" grpId="2" animBg="1" advAuto="0"/>
      <p:bldP spid="388" grpId="3" animBg="1" advAuto="0"/>
      <p:bldP spid="399" grpId="5" animBg="1" advAuto="0"/>
      <p:bldP spid="403" grpId="6" animBg="1" advAuto="0"/>
      <p:bldP spid="413" grpId="4"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p:cNvSpPr>
          <p:nvPr>
            <p:ph type="body" sz="half" idx="1"/>
          </p:nvPr>
        </p:nvSpPr>
        <p:spPr>
          <a:xfrm>
            <a:off x="1028700" y="2019300"/>
            <a:ext cx="4984850" cy="5867400"/>
          </a:xfrm>
          <a:prstGeom prst="rect">
            <a:avLst/>
          </a:prstGeom>
        </p:spPr>
        <p:txBody>
          <a:bodyPr numCol="1" spcCol="38100"/>
          <a:lstStyle/>
          <a:p>
            <a:pPr marL="392727" indent="-392727"/>
            <a:r>
              <a:rPr>
                <a:hlinkClick r:id="rId2" action="ppaction://hlinksldjump"/>
              </a:rPr>
              <a:t>Genomes and DNA</a:t>
            </a:r>
          </a:p>
          <a:p>
            <a:pPr marL="720045" lvl="1"/>
            <a:r>
              <a:rPr>
                <a:hlinkClick r:id="rId2" action="ppaction://hlinksldjump"/>
              </a:rPr>
              <a:t>Genomes</a:t>
            </a:r>
          </a:p>
          <a:p>
            <a:pPr marL="720045" lvl="1"/>
            <a:r>
              <a:rPr>
                <a:hlinkClick r:id="rId3" action="ppaction://hlinksldjump"/>
              </a:rPr>
              <a:t>Prokaryote chromosomes</a:t>
            </a:r>
          </a:p>
          <a:p>
            <a:pPr marL="720045" lvl="1"/>
            <a:r>
              <a:rPr>
                <a:hlinkClick r:id="rId4" action="ppaction://hlinksldjump"/>
              </a:rPr>
              <a:t>Eukaryote chromosomes</a:t>
            </a:r>
          </a:p>
          <a:p>
            <a:pPr marL="720045" lvl="1"/>
            <a:r>
              <a:rPr>
                <a:hlinkClick r:id="rId5" action="ppaction://hlinksldjump"/>
              </a:rPr>
              <a:t>Karyotypes</a:t>
            </a:r>
          </a:p>
          <a:p>
            <a:pPr marL="720045" lvl="1"/>
            <a:r>
              <a:rPr>
                <a:hlinkClick r:id="rId6" action="ppaction://hlinksldjump"/>
              </a:rPr>
              <a:t>DNA structure</a:t>
            </a:r>
          </a:p>
          <a:p>
            <a:pPr marL="720045" lvl="1"/>
            <a:r>
              <a:rPr>
                <a:hlinkClick r:id="rId7" action="ppaction://hlinksldjump"/>
              </a:rPr>
              <a:t>RNA molecules</a:t>
            </a:r>
          </a:p>
          <a:p>
            <a:pPr marL="392727" indent="-392727"/>
            <a:r>
              <a:rPr>
                <a:hlinkClick r:id="rId8" action="ppaction://hlinksldjump"/>
              </a:rPr>
              <a:t>Gene expression</a:t>
            </a:r>
          </a:p>
          <a:p>
            <a:pPr marL="720045" lvl="1"/>
            <a:r>
              <a:rPr>
                <a:hlinkClick r:id="rId8" action="ppaction://hlinksldjump"/>
              </a:rPr>
              <a:t>The genetic code</a:t>
            </a:r>
          </a:p>
          <a:p>
            <a:pPr marL="720045" lvl="1"/>
            <a:r>
              <a:rPr>
                <a:hlinkClick r:id="rId9" action="ppaction://hlinksldjump"/>
              </a:rPr>
              <a:t>Gene expression</a:t>
            </a:r>
          </a:p>
          <a:p>
            <a:pPr marL="720045" lvl="1"/>
            <a:r>
              <a:rPr>
                <a:hlinkClick r:id="rId10" action="ppaction://hlinksldjump"/>
              </a:rPr>
              <a:t>Transcription</a:t>
            </a:r>
          </a:p>
          <a:p>
            <a:pPr marL="720045" lvl="1"/>
            <a:r>
              <a:rPr>
                <a:hlinkClick r:id="rId11" action="ppaction://hlinksldjump"/>
              </a:rPr>
              <a:t>Translation</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p:cNvSpPr>
          <p:nvPr>
            <p:ph type="title"/>
          </p:nvPr>
        </p:nvSpPr>
        <p:spPr>
          <a:xfrm>
            <a:off x="368300" y="355600"/>
            <a:ext cx="12192000" cy="1054100"/>
          </a:xfrm>
          <a:prstGeom prst="rect">
            <a:avLst/>
          </a:prstGeom>
        </p:spPr>
        <p:txBody>
          <a:bodyPr/>
          <a:lstStyle>
            <a:lvl1pPr>
              <a:tabLst>
                <a:tab pos="952500" algn="l"/>
              </a:tabLst>
            </a:lvl1pPr>
          </a:lstStyle>
          <a:p>
            <a:r>
              <a:t>siRNA</a:t>
            </a:r>
          </a:p>
        </p:txBody>
      </p:sp>
      <p:sp>
        <p:nvSpPr>
          <p:cNvPr id="416" name="Shape 416"/>
          <p:cNvSpPr>
            <a:spLocks noGrp="1"/>
          </p:cNvSpPr>
          <p:nvPr>
            <p:ph type="body" sz="quarter" idx="1"/>
          </p:nvPr>
        </p:nvSpPr>
        <p:spPr>
          <a:xfrm>
            <a:off x="368300" y="1790700"/>
            <a:ext cx="3792836" cy="1837135"/>
          </a:xfrm>
          <a:prstGeom prst="rect">
            <a:avLst/>
          </a:prstGeom>
        </p:spPr>
        <p:txBody>
          <a:bodyPr/>
          <a:lstStyle>
            <a:lvl1pPr>
              <a:tabLst>
                <a:tab pos="1016000" algn="l"/>
              </a:tabLst>
            </a:lvl1pPr>
          </a:lstStyle>
          <a:p>
            <a:r>
              <a:t>Short interfering RNA (siRNA) is formed from exogenous dsRNA, such as the genetic material from a virus.</a:t>
            </a:r>
          </a:p>
        </p:txBody>
      </p:sp>
      <p:grpSp>
        <p:nvGrpSpPr>
          <p:cNvPr id="426" name="Group 426"/>
          <p:cNvGrpSpPr/>
          <p:nvPr/>
        </p:nvGrpSpPr>
        <p:grpSpPr>
          <a:xfrm>
            <a:off x="4400475" y="4001423"/>
            <a:ext cx="7668308" cy="3049688"/>
            <a:chOff x="0" y="0"/>
            <a:chExt cx="7668307" cy="3049686"/>
          </a:xfrm>
        </p:grpSpPr>
        <p:pic>
          <p:nvPicPr>
            <p:cNvPr id="417" name="pasted-image-2.pdf"/>
            <p:cNvPicPr>
              <a:picLocks noChangeAspect="1"/>
            </p:cNvPicPr>
            <p:nvPr/>
          </p:nvPicPr>
          <p:blipFill>
            <a:blip r:embed="rId2">
              <a:extLst/>
            </a:blip>
            <a:stretch>
              <a:fillRect/>
            </a:stretch>
          </p:blipFill>
          <p:spPr>
            <a:xfrm>
              <a:off x="1439113" y="1595329"/>
              <a:ext cx="2696029" cy="948021"/>
            </a:xfrm>
            <a:prstGeom prst="rect">
              <a:avLst/>
            </a:prstGeom>
            <a:ln w="12700" cap="flat">
              <a:noFill/>
              <a:miter lim="400000"/>
            </a:ln>
            <a:effectLst/>
          </p:spPr>
        </p:pic>
        <p:sp>
          <p:nvSpPr>
            <p:cNvPr id="418" name="Shape 418"/>
            <p:cNvSpPr/>
            <p:nvPr/>
          </p:nvSpPr>
          <p:spPr>
            <a:xfrm>
              <a:off x="3644900" y="1152165"/>
              <a:ext cx="903722"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RISC</a:t>
              </a:r>
            </a:p>
          </p:txBody>
        </p:sp>
        <p:sp>
          <p:nvSpPr>
            <p:cNvPr id="419" name="Shape 419"/>
            <p:cNvSpPr/>
            <p:nvPr/>
          </p:nvSpPr>
          <p:spPr>
            <a:xfrm>
              <a:off x="4635500" y="1266465"/>
              <a:ext cx="3032808" cy="1427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RISC incorporates siRNA to form a complex in the same way as for miRNA. It forms ss siRNA, which can bind to target mRNA. </a:t>
              </a:r>
            </a:p>
          </p:txBody>
        </p:sp>
        <p:sp>
          <p:nvSpPr>
            <p:cNvPr id="420" name="Shape 420"/>
            <p:cNvSpPr/>
            <p:nvPr/>
          </p:nvSpPr>
          <p:spPr>
            <a:xfrm>
              <a:off x="0" y="1812565"/>
              <a:ext cx="983643"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miRNA</a:t>
              </a:r>
            </a:p>
          </p:txBody>
        </p:sp>
        <p:sp>
          <p:nvSpPr>
            <p:cNvPr id="421" name="Shape 421"/>
            <p:cNvSpPr/>
            <p:nvPr/>
          </p:nvSpPr>
          <p:spPr>
            <a:xfrm>
              <a:off x="1524000" y="2688865"/>
              <a:ext cx="983643"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mRNA</a:t>
              </a:r>
            </a:p>
          </p:txBody>
        </p:sp>
        <p:sp>
          <p:nvSpPr>
            <p:cNvPr id="422" name="Shape 422"/>
            <p:cNvSpPr/>
            <p:nvPr/>
          </p:nvSpPr>
          <p:spPr>
            <a:xfrm>
              <a:off x="924678" y="1992976"/>
              <a:ext cx="515757" cy="1"/>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23" name="Shape 423"/>
            <p:cNvSpPr/>
            <p:nvPr/>
          </p:nvSpPr>
          <p:spPr>
            <a:xfrm flipV="1">
              <a:off x="2172111" y="2323175"/>
              <a:ext cx="385924" cy="385924"/>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24" name="Shape 424"/>
            <p:cNvSpPr/>
            <p:nvPr/>
          </p:nvSpPr>
          <p:spPr>
            <a:xfrm flipH="1">
              <a:off x="3007219" y="1318933"/>
              <a:ext cx="733502" cy="386706"/>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25" name="Shape 425"/>
            <p:cNvSpPr/>
            <p:nvPr/>
          </p:nvSpPr>
          <p:spPr>
            <a:xfrm flipH="1">
              <a:off x="3109342" y="-1"/>
              <a:ext cx="731093" cy="1436857"/>
            </a:xfrm>
            <a:prstGeom prst="line">
              <a:avLst/>
            </a:prstGeom>
            <a:noFill/>
            <a:ln w="50800" cap="flat">
              <a:solidFill>
                <a:schemeClr val="accent4">
                  <a:hueOff val="384618"/>
                  <a:satOff val="3869"/>
                  <a:lumOff val="5802"/>
                </a:schemeClr>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431" name="Group 431"/>
          <p:cNvGrpSpPr/>
          <p:nvPr/>
        </p:nvGrpSpPr>
        <p:grpSpPr>
          <a:xfrm>
            <a:off x="3257927" y="7278857"/>
            <a:ext cx="7848980" cy="2324954"/>
            <a:chOff x="0" y="0"/>
            <a:chExt cx="7848979" cy="2324953"/>
          </a:xfrm>
        </p:grpSpPr>
        <p:sp>
          <p:nvSpPr>
            <p:cNvPr id="427" name="Shape 427"/>
            <p:cNvSpPr/>
            <p:nvPr/>
          </p:nvSpPr>
          <p:spPr>
            <a:xfrm>
              <a:off x="4762048" y="897331"/>
              <a:ext cx="3086932" cy="1427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The cleaved mRNA is recognised by the cell as abnormal, and is destroyed. This prevents it from being translated.</a:t>
              </a:r>
            </a:p>
          </p:txBody>
        </p:sp>
        <p:pic>
          <p:nvPicPr>
            <p:cNvPr id="428" name="pasted-image-5.pdf"/>
            <p:cNvPicPr>
              <a:picLocks noChangeAspect="1"/>
            </p:cNvPicPr>
            <p:nvPr/>
          </p:nvPicPr>
          <p:blipFill>
            <a:blip r:embed="rId3">
              <a:extLst/>
            </a:blip>
            <a:stretch>
              <a:fillRect/>
            </a:stretch>
          </p:blipFill>
          <p:spPr>
            <a:xfrm>
              <a:off x="0" y="820565"/>
              <a:ext cx="4477419" cy="936024"/>
            </a:xfrm>
            <a:prstGeom prst="rect">
              <a:avLst/>
            </a:prstGeom>
            <a:ln w="12700" cap="flat">
              <a:noFill/>
              <a:miter lim="400000"/>
            </a:ln>
            <a:effectLst/>
          </p:spPr>
        </p:pic>
        <p:sp>
          <p:nvSpPr>
            <p:cNvPr id="429" name="Shape 429"/>
            <p:cNvSpPr/>
            <p:nvPr/>
          </p:nvSpPr>
          <p:spPr>
            <a:xfrm>
              <a:off x="2387148" y="1938731"/>
              <a:ext cx="1863862"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Cleaved mRNA</a:t>
              </a:r>
            </a:p>
          </p:txBody>
        </p:sp>
        <p:sp>
          <p:nvSpPr>
            <p:cNvPr id="430" name="Shape 430"/>
            <p:cNvSpPr/>
            <p:nvPr/>
          </p:nvSpPr>
          <p:spPr>
            <a:xfrm flipH="1">
              <a:off x="2280066" y="0"/>
              <a:ext cx="612409" cy="1045200"/>
            </a:xfrm>
            <a:prstGeom prst="line">
              <a:avLst/>
            </a:prstGeom>
            <a:noFill/>
            <a:ln w="50800" cap="flat">
              <a:solidFill>
                <a:schemeClr val="accent4">
                  <a:hueOff val="384618"/>
                  <a:satOff val="3869"/>
                  <a:lumOff val="5802"/>
                </a:schemeClr>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441" name="Group 441"/>
          <p:cNvGrpSpPr/>
          <p:nvPr/>
        </p:nvGrpSpPr>
        <p:grpSpPr>
          <a:xfrm>
            <a:off x="6940475" y="1519733"/>
            <a:ext cx="5900131" cy="3385078"/>
            <a:chOff x="0" y="0"/>
            <a:chExt cx="5900129" cy="3385077"/>
          </a:xfrm>
        </p:grpSpPr>
        <p:pic>
          <p:nvPicPr>
            <p:cNvPr id="432" name="pasted-image-4.pdf"/>
            <p:cNvPicPr>
              <a:picLocks noChangeAspect="1"/>
            </p:cNvPicPr>
            <p:nvPr/>
          </p:nvPicPr>
          <p:blipFill>
            <a:blip r:embed="rId4">
              <a:extLst/>
            </a:blip>
            <a:stretch>
              <a:fillRect/>
            </a:stretch>
          </p:blipFill>
          <p:spPr>
            <a:xfrm>
              <a:off x="1031778" y="957520"/>
              <a:ext cx="2208130" cy="1530124"/>
            </a:xfrm>
            <a:prstGeom prst="rect">
              <a:avLst/>
            </a:prstGeom>
            <a:ln w="12700" cap="flat">
              <a:noFill/>
              <a:miter lim="400000"/>
            </a:ln>
            <a:effectLst/>
          </p:spPr>
        </p:pic>
        <p:sp>
          <p:nvSpPr>
            <p:cNvPr id="433" name="Shape 433"/>
            <p:cNvSpPr/>
            <p:nvPr/>
          </p:nvSpPr>
          <p:spPr>
            <a:xfrm>
              <a:off x="3272780" y="1957456"/>
              <a:ext cx="2627350" cy="1427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Dicer cuts the dsRNA into siRNA. These are short lengths of dsRNA with a two bp overhang on the 3' end. </a:t>
              </a:r>
            </a:p>
          </p:txBody>
        </p:sp>
        <p:sp>
          <p:nvSpPr>
            <p:cNvPr id="434" name="Shape 434"/>
            <p:cNvSpPr/>
            <p:nvPr/>
          </p:nvSpPr>
          <p:spPr>
            <a:xfrm>
              <a:off x="0" y="1589156"/>
              <a:ext cx="983643"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siRNA</a:t>
              </a:r>
            </a:p>
          </p:txBody>
        </p:sp>
        <p:sp>
          <p:nvSpPr>
            <p:cNvPr id="435" name="Shape 435"/>
            <p:cNvSpPr/>
            <p:nvPr/>
          </p:nvSpPr>
          <p:spPr>
            <a:xfrm>
              <a:off x="933524" y="1794966"/>
              <a:ext cx="558328" cy="1"/>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439" name="Group 439"/>
            <p:cNvGrpSpPr/>
            <p:nvPr/>
          </p:nvGrpSpPr>
          <p:grpSpPr>
            <a:xfrm rot="1028177">
              <a:off x="2590853" y="295921"/>
              <a:ext cx="2196439" cy="1246287"/>
              <a:chOff x="-77430" y="0"/>
              <a:chExt cx="2196437" cy="1246285"/>
            </a:xfrm>
          </p:grpSpPr>
          <p:sp>
            <p:nvSpPr>
              <p:cNvPr id="436" name="Shape 436"/>
              <p:cNvSpPr/>
              <p:nvPr/>
            </p:nvSpPr>
            <p:spPr>
              <a:xfrm>
                <a:off x="1697768" y="-1"/>
                <a:ext cx="421239" cy="836189"/>
              </a:xfrm>
              <a:custGeom>
                <a:avLst/>
                <a:gdLst/>
                <a:ahLst/>
                <a:cxnLst>
                  <a:cxn ang="0">
                    <a:pos x="wd2" y="hd2"/>
                  </a:cxn>
                  <a:cxn ang="5400000">
                    <a:pos x="wd2" y="hd2"/>
                  </a:cxn>
                  <a:cxn ang="10800000">
                    <a:pos x="wd2" y="hd2"/>
                  </a:cxn>
                  <a:cxn ang="16200000">
                    <a:pos x="wd2" y="hd2"/>
                  </a:cxn>
                </a:cxnLst>
                <a:rect l="0" t="0" r="r" b="b"/>
                <a:pathLst>
                  <a:path w="19219" h="18498" extrusionOk="0">
                    <a:moveTo>
                      <a:pt x="19186" y="4613"/>
                    </a:moveTo>
                    <a:cubicBezTo>
                      <a:pt x="18925" y="6218"/>
                      <a:pt x="16113" y="7468"/>
                      <a:pt x="16018" y="9052"/>
                    </a:cubicBezTo>
                    <a:cubicBezTo>
                      <a:pt x="15916" y="10767"/>
                      <a:pt x="19002" y="12143"/>
                      <a:pt x="19186" y="13880"/>
                    </a:cubicBezTo>
                    <a:cubicBezTo>
                      <a:pt x="19839" y="20052"/>
                      <a:pt x="-1343" y="20024"/>
                      <a:pt x="74" y="13880"/>
                    </a:cubicBezTo>
                    <a:cubicBezTo>
                      <a:pt x="470" y="12164"/>
                      <a:pt x="3964" y="10953"/>
                      <a:pt x="3969" y="9247"/>
                    </a:cubicBezTo>
                    <a:cubicBezTo>
                      <a:pt x="3974" y="7540"/>
                      <a:pt x="490" y="6327"/>
                      <a:pt x="74" y="4613"/>
                    </a:cubicBezTo>
                    <a:cubicBezTo>
                      <a:pt x="-1415" y="-1526"/>
                      <a:pt x="20185" y="-1548"/>
                      <a:pt x="19186" y="4613"/>
                    </a:cubicBezTo>
                    <a:close/>
                  </a:path>
                </a:pathLst>
              </a:cu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37" name="Shape 437"/>
              <p:cNvSpPr/>
              <p:nvPr/>
            </p:nvSpPr>
            <p:spPr>
              <a:xfrm flipH="1">
                <a:off x="-77431" y="41452"/>
                <a:ext cx="281673" cy="1204834"/>
              </a:xfrm>
              <a:prstGeom prst="line">
                <a:avLst/>
              </a:prstGeom>
              <a:noFill/>
              <a:ln w="50800" cap="flat">
                <a:solidFill>
                  <a:schemeClr val="accent4">
                    <a:hueOff val="384618"/>
                    <a:satOff val="3869"/>
                    <a:lumOff val="5802"/>
                  </a:schemeClr>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38" name="Shape 438"/>
              <p:cNvSpPr/>
              <p:nvPr/>
            </p:nvSpPr>
            <p:spPr>
              <a:xfrm rot="10153074">
                <a:off x="36196" y="152119"/>
                <a:ext cx="1585180" cy="296644"/>
              </a:xfrm>
              <a:custGeom>
                <a:avLst/>
                <a:gdLst/>
                <a:ahLst/>
                <a:cxnLst>
                  <a:cxn ang="0">
                    <a:pos x="wd2" y="hd2"/>
                  </a:cxn>
                  <a:cxn ang="5400000">
                    <a:pos x="wd2" y="hd2"/>
                  </a:cxn>
                  <a:cxn ang="10800000">
                    <a:pos x="wd2" y="hd2"/>
                  </a:cxn>
                  <a:cxn ang="16200000">
                    <a:pos x="wd2" y="hd2"/>
                  </a:cxn>
                </a:cxnLst>
                <a:rect l="0" t="0" r="r" b="b"/>
                <a:pathLst>
                  <a:path w="21600" h="20314" extrusionOk="0">
                    <a:moveTo>
                      <a:pt x="0" y="528"/>
                    </a:moveTo>
                    <a:cubicBezTo>
                      <a:pt x="3208" y="11030"/>
                      <a:pt x="6695" y="17168"/>
                      <a:pt x="10238" y="19443"/>
                    </a:cubicBezTo>
                    <a:cubicBezTo>
                      <a:pt x="13597" y="21600"/>
                      <a:pt x="17259" y="20364"/>
                      <a:pt x="20075" y="8632"/>
                    </a:cubicBezTo>
                    <a:cubicBezTo>
                      <a:pt x="20668" y="6163"/>
                      <a:pt x="21179" y="3238"/>
                      <a:pt x="21600" y="0"/>
                    </a:cubicBezTo>
                  </a:path>
                </a:pathLst>
              </a:custGeom>
              <a:noFill/>
              <a:ln w="50800" cap="flat">
                <a:solidFill>
                  <a:schemeClr val="accent4">
                    <a:hueOff val="384618"/>
                    <a:satOff val="3869"/>
                    <a:lumOff val="5802"/>
                  </a:schemeClr>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440" name="Shape 440"/>
            <p:cNvSpPr/>
            <p:nvPr/>
          </p:nvSpPr>
          <p:spPr>
            <a:xfrm flipV="1">
              <a:off x="4481211" y="1435394"/>
              <a:ext cx="1" cy="530925"/>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445" name="Group 445"/>
          <p:cNvGrpSpPr/>
          <p:nvPr/>
        </p:nvGrpSpPr>
        <p:grpSpPr>
          <a:xfrm>
            <a:off x="4825181" y="313782"/>
            <a:ext cx="6986474" cy="1506208"/>
            <a:chOff x="0" y="0"/>
            <a:chExt cx="6986473" cy="1506207"/>
          </a:xfrm>
        </p:grpSpPr>
        <p:pic>
          <p:nvPicPr>
            <p:cNvPr id="442" name="pasted-image-6.pdf"/>
            <p:cNvPicPr>
              <a:picLocks noChangeAspect="1"/>
            </p:cNvPicPr>
            <p:nvPr/>
          </p:nvPicPr>
          <p:blipFill>
            <a:blip r:embed="rId5">
              <a:extLst/>
            </a:blip>
            <a:srcRect/>
            <a:stretch>
              <a:fillRect/>
            </a:stretch>
          </p:blipFill>
          <p:spPr>
            <a:xfrm>
              <a:off x="3997985" y="0"/>
              <a:ext cx="2988489" cy="1506208"/>
            </a:xfrm>
            <a:prstGeom prst="rect">
              <a:avLst/>
            </a:prstGeom>
            <a:ln w="12700" cap="flat">
              <a:noFill/>
              <a:miter lim="400000"/>
            </a:ln>
            <a:effectLst/>
          </p:spPr>
        </p:pic>
        <p:sp>
          <p:nvSpPr>
            <p:cNvPr id="443" name="Shape 443"/>
            <p:cNvSpPr/>
            <p:nvPr/>
          </p:nvSpPr>
          <p:spPr>
            <a:xfrm>
              <a:off x="0" y="58257"/>
              <a:ext cx="3404928" cy="6275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Exogenous (outside the cell) double stranded RNA (dsRNA)</a:t>
              </a:r>
            </a:p>
          </p:txBody>
        </p:sp>
        <p:sp>
          <p:nvSpPr>
            <p:cNvPr id="444" name="Shape 444"/>
            <p:cNvSpPr/>
            <p:nvPr/>
          </p:nvSpPr>
          <p:spPr>
            <a:xfrm>
              <a:off x="3335710" y="333917"/>
              <a:ext cx="624655" cy="1"/>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 grpId="1" animBg="1" advAuto="0"/>
      <p:bldP spid="426" grpId="4" animBg="1" advAuto="0"/>
      <p:bldP spid="431" grpId="5" animBg="1" advAuto="0"/>
      <p:bldP spid="441" grpId="3" animBg="1" advAuto="0"/>
      <p:bldP spid="445" grpId="2"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Shape 447"/>
          <p:cNvSpPr>
            <a:spLocks noGrp="1"/>
          </p:cNvSpPr>
          <p:nvPr>
            <p:ph type="title"/>
          </p:nvPr>
        </p:nvSpPr>
        <p:spPr>
          <a:prstGeom prst="rect">
            <a:avLst/>
          </a:prstGeom>
        </p:spPr>
        <p:txBody>
          <a:bodyPr/>
          <a:lstStyle>
            <a:lvl1pPr>
              <a:tabLst>
                <a:tab pos="952500" algn="l"/>
              </a:tabLst>
            </a:lvl1pPr>
          </a:lstStyle>
          <a:p>
            <a:r>
              <a:t>The Genetic Code</a:t>
            </a:r>
          </a:p>
        </p:txBody>
      </p:sp>
      <p:sp>
        <p:nvSpPr>
          <p:cNvPr id="448" name="Shape 448"/>
          <p:cNvSpPr>
            <a:spLocks noGrp="1"/>
          </p:cNvSpPr>
          <p:nvPr>
            <p:ph type="body" sz="half" idx="1"/>
          </p:nvPr>
        </p:nvSpPr>
        <p:spPr>
          <a:prstGeom prst="rect">
            <a:avLst/>
          </a:prstGeom>
        </p:spPr>
        <p:txBody>
          <a:bodyPr/>
          <a:lstStyle/>
          <a:p>
            <a:pPr marL="345600" indent="-345600">
              <a:tabLst>
                <a:tab pos="1016000" algn="l"/>
              </a:tabLst>
            </a:pPr>
            <a:r>
              <a:rPr dirty="0"/>
              <a:t>DNA codes for assembly of amino acids.</a:t>
            </a:r>
          </a:p>
          <a:p>
            <a:pPr marL="345600" indent="-345600">
              <a:tabLst>
                <a:tab pos="1016000" algn="l"/>
              </a:tabLst>
            </a:pPr>
            <a:r>
              <a:rPr dirty="0"/>
              <a:t>The code is read in a sequence of three bases called:</a:t>
            </a:r>
          </a:p>
          <a:p>
            <a:pPr marL="680000" lvl="1" indent="-320000">
              <a:buClr>
                <a:schemeClr val="tx2">
                  <a:lumMod val="10000"/>
                </a:schemeClr>
              </a:buClr>
              <a:tabLst>
                <a:tab pos="1485900" algn="l"/>
              </a:tabLst>
            </a:pPr>
            <a:r>
              <a:rPr b="1" dirty="0">
                <a:solidFill>
                  <a:srgbClr val="006994"/>
                </a:solidFill>
              </a:rPr>
              <a:t>Triplets	</a:t>
            </a:r>
            <a:r>
              <a:rPr dirty="0"/>
              <a:t>         on DNA</a:t>
            </a:r>
          </a:p>
          <a:p>
            <a:pPr marL="680000" lvl="1" indent="-320000">
              <a:buClr>
                <a:schemeClr val="tx2">
                  <a:lumMod val="10000"/>
                </a:schemeClr>
              </a:buClr>
              <a:tabLst>
                <a:tab pos="1485900" algn="l"/>
              </a:tabLst>
            </a:pPr>
            <a:r>
              <a:rPr b="1" dirty="0">
                <a:solidFill>
                  <a:srgbClr val="006994"/>
                </a:solidFill>
              </a:rPr>
              <a:t>Codons	</a:t>
            </a:r>
            <a:r>
              <a:rPr dirty="0"/>
              <a:t>         on mRNA</a:t>
            </a:r>
          </a:p>
          <a:p>
            <a:pPr marL="680000" lvl="1" indent="-320000">
              <a:buClr>
                <a:schemeClr val="tx2">
                  <a:lumMod val="10000"/>
                </a:schemeClr>
              </a:buClr>
              <a:tabLst>
                <a:tab pos="1485900" algn="l"/>
              </a:tabLst>
            </a:pPr>
            <a:r>
              <a:rPr b="1" dirty="0">
                <a:solidFill>
                  <a:srgbClr val="006994"/>
                </a:solidFill>
              </a:rPr>
              <a:t>Anticodons</a:t>
            </a:r>
            <a:r>
              <a:rPr dirty="0"/>
              <a:t>      on tRNA</a:t>
            </a:r>
          </a:p>
          <a:p>
            <a:pPr marL="345600" indent="-345600">
              <a:tabLst>
                <a:tab pos="1016000" algn="l"/>
              </a:tabLst>
            </a:pPr>
            <a:r>
              <a:rPr dirty="0"/>
              <a:t>Each triplet codes for one </a:t>
            </a:r>
            <a:r>
              <a:rPr b="1" dirty="0">
                <a:solidFill>
                  <a:srgbClr val="006994"/>
                </a:solidFill>
              </a:rPr>
              <a:t>amino acid</a:t>
            </a:r>
            <a:r>
              <a:rPr dirty="0"/>
              <a:t>, but more than one triplet may encode some amino acids (the code is said to be </a:t>
            </a:r>
            <a:r>
              <a:rPr b="1" dirty="0">
                <a:solidFill>
                  <a:srgbClr val="006994"/>
                </a:solidFill>
              </a:rPr>
              <a:t>degenerate</a:t>
            </a:r>
            <a:r>
              <a:rPr dirty="0"/>
              <a:t>).</a:t>
            </a:r>
          </a:p>
          <a:p>
            <a:pPr marL="345600" indent="-345600">
              <a:tabLst>
                <a:tab pos="1016000" algn="l"/>
              </a:tabLst>
            </a:pPr>
            <a:r>
              <a:rPr dirty="0"/>
              <a:t>There are a few codons that make up the </a:t>
            </a:r>
            <a:r>
              <a:rPr b="1" dirty="0">
                <a:solidFill>
                  <a:srgbClr val="006994"/>
                </a:solidFill>
              </a:rPr>
              <a:t>START</a:t>
            </a:r>
            <a:r>
              <a:rPr dirty="0"/>
              <a:t> and </a:t>
            </a:r>
            <a:r>
              <a:rPr b="1" dirty="0">
                <a:solidFill>
                  <a:srgbClr val="006994"/>
                </a:solidFill>
              </a:rPr>
              <a:t>STOP</a:t>
            </a:r>
            <a:r>
              <a:rPr dirty="0"/>
              <a:t> sequences for polypeptide chain formation:</a:t>
            </a:r>
          </a:p>
          <a:p>
            <a:pPr marL="680000" lvl="1" indent="-320000">
              <a:buClr>
                <a:srgbClr val="000000"/>
              </a:buClr>
              <a:tabLst>
                <a:tab pos="1485900" algn="l"/>
              </a:tabLst>
              <a:defRPr b="1">
                <a:solidFill>
                  <a:srgbClr val="006994"/>
                </a:solidFill>
              </a:defRPr>
            </a:pPr>
            <a:r>
              <a:rPr dirty="0"/>
              <a:t>START:   AUG </a:t>
            </a:r>
            <a:r>
              <a:rPr b="0" dirty="0"/>
              <a:t>This is always methionine. Methionine is usually removed from the amino acid chain after translation.</a:t>
            </a:r>
          </a:p>
          <a:p>
            <a:pPr marL="680000" lvl="1" indent="-320000">
              <a:buClr>
                <a:srgbClr val="000000"/>
              </a:buClr>
              <a:tabLst>
                <a:tab pos="1485900" algn="l"/>
              </a:tabLst>
              <a:defRPr b="1">
                <a:solidFill>
                  <a:srgbClr val="006994"/>
                </a:solidFill>
              </a:defRPr>
            </a:pPr>
            <a:r>
              <a:rPr dirty="0"/>
              <a:t>STOP:     UAA, UAG, UGA</a:t>
            </a:r>
          </a:p>
        </p:txBody>
      </p:sp>
      <p:pic>
        <p:nvPicPr>
          <p:cNvPr id="449" name="DNA Render 3.png"/>
          <p:cNvPicPr>
            <a:picLocks noChangeAspect="1"/>
          </p:cNvPicPr>
          <p:nvPr/>
        </p:nvPicPr>
        <p:blipFill>
          <a:blip r:embed="rId2">
            <a:extLst/>
          </a:blip>
          <a:srcRect l="16734" t="27299" r="24551" b="46800"/>
          <a:stretch>
            <a:fillRect/>
          </a:stretch>
        </p:blipFill>
        <p:spPr>
          <a:xfrm>
            <a:off x="7445292" y="-25335"/>
            <a:ext cx="5192277" cy="981605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4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4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4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4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44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44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448">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448">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44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lvl1pPr>
              <a:tabLst>
                <a:tab pos="952500" algn="l"/>
              </a:tabLst>
            </a:lvl1pPr>
          </a:lstStyle>
          <a:p>
            <a:r>
              <a:t>The Genetic Code</a:t>
            </a:r>
          </a:p>
        </p:txBody>
      </p:sp>
      <p:sp>
        <p:nvSpPr>
          <p:cNvPr id="452" name="Shape 452"/>
          <p:cNvSpPr>
            <a:spLocks noGrp="1"/>
          </p:cNvSpPr>
          <p:nvPr>
            <p:ph type="body" sz="half" idx="1"/>
          </p:nvPr>
        </p:nvSpPr>
        <p:spPr>
          <a:xfrm>
            <a:off x="368300" y="1790700"/>
            <a:ext cx="4534694" cy="7543800"/>
          </a:xfrm>
          <a:prstGeom prst="rect">
            <a:avLst/>
          </a:prstGeom>
        </p:spPr>
        <p:txBody>
          <a:bodyPr/>
          <a:lstStyle/>
          <a:p>
            <a:pPr>
              <a:lnSpc>
                <a:spcPts val="3200"/>
              </a:lnSpc>
              <a:tabLst>
                <a:tab pos="1016000" algn="l"/>
              </a:tabLst>
            </a:pPr>
            <a:r>
              <a:rPr b="1">
                <a:solidFill>
                  <a:srgbClr val="006994"/>
                </a:solidFill>
              </a:rPr>
              <a:t>Two-base codons</a:t>
            </a:r>
            <a:r>
              <a:t> would </a:t>
            </a:r>
            <a:r>
              <a:rPr b="1">
                <a:solidFill>
                  <a:srgbClr val="006994"/>
                </a:solidFill>
              </a:rPr>
              <a:t>not</a:t>
            </a:r>
            <a:r>
              <a:t> give enough combinations with the 4-base alphabet to code for the 20 amino acids commonly found in proteins (it would provide for only </a:t>
            </a:r>
            <a:r>
              <a:rPr b="1">
                <a:solidFill>
                  <a:srgbClr val="006994"/>
                </a:solidFill>
              </a:rPr>
              <a:t>16</a:t>
            </a:r>
            <a:r>
              <a:t> amino acids).</a:t>
            </a:r>
          </a:p>
          <a:p>
            <a:pPr>
              <a:lnSpc>
                <a:spcPts val="3200"/>
              </a:lnSpc>
              <a:tabLst>
                <a:tab pos="1016000" algn="l"/>
              </a:tabLst>
            </a:pPr>
            <a:r>
              <a:t>Many of the codons for a single amino acid differ only in the</a:t>
            </a:r>
            <a:r>
              <a:rPr>
                <a:solidFill>
                  <a:srgbClr val="006994"/>
                </a:solidFill>
              </a:rPr>
              <a:t> </a:t>
            </a:r>
            <a:r>
              <a:rPr b="1">
                <a:solidFill>
                  <a:srgbClr val="006994"/>
                </a:solidFill>
              </a:rPr>
              <a:t>last</a:t>
            </a:r>
            <a:r>
              <a:rPr>
                <a:solidFill>
                  <a:srgbClr val="006994"/>
                </a:solidFill>
              </a:rPr>
              <a:t> </a:t>
            </a:r>
            <a:r>
              <a:rPr b="1">
                <a:solidFill>
                  <a:srgbClr val="006994"/>
                </a:solidFill>
              </a:rPr>
              <a:t>base</a:t>
            </a:r>
            <a:r>
              <a:t>. This reduces the chance that </a:t>
            </a:r>
            <a:r>
              <a:rPr b="1">
                <a:solidFill>
                  <a:srgbClr val="006994"/>
                </a:solidFill>
              </a:rPr>
              <a:t>point</a:t>
            </a:r>
            <a:r>
              <a:rPr>
                <a:solidFill>
                  <a:srgbClr val="006994"/>
                </a:solidFill>
              </a:rPr>
              <a:t> </a:t>
            </a:r>
            <a:r>
              <a:rPr b="1">
                <a:solidFill>
                  <a:srgbClr val="006994"/>
                </a:solidFill>
              </a:rPr>
              <a:t>mutations</a:t>
            </a:r>
            <a:r>
              <a:t> will have any noticeable effect.</a:t>
            </a:r>
          </a:p>
          <a:p>
            <a:pPr>
              <a:lnSpc>
                <a:spcPts val="3200"/>
              </a:lnSpc>
              <a:tabLst>
                <a:tab pos="1016000" algn="l"/>
              </a:tabLst>
            </a:pPr>
            <a:r>
              <a:t>The encoded amino acids can be determined from a mRNA-amino acid table</a:t>
            </a:r>
          </a:p>
        </p:txBody>
      </p:sp>
      <p:graphicFrame>
        <p:nvGraphicFramePr>
          <p:cNvPr id="453" name="Table 453"/>
          <p:cNvGraphicFramePr/>
          <p:nvPr/>
        </p:nvGraphicFramePr>
        <p:xfrm>
          <a:off x="5346700" y="1511300"/>
          <a:ext cx="7378699" cy="7988292"/>
        </p:xfrm>
        <a:graphic>
          <a:graphicData uri="http://schemas.openxmlformats.org/drawingml/2006/table">
            <a:tbl>
              <a:tblPr firstRow="1">
                <a:tableStyleId>{8F44A2F1-9E1F-4B54-A3A2-5F16C0AD49E2}</a:tableStyleId>
              </a:tblPr>
              <a:tblGrid>
                <a:gridCol w="2387600"/>
                <a:gridCol w="4133412"/>
                <a:gridCol w="857687"/>
              </a:tblGrid>
              <a:tr h="464665">
                <a:tc>
                  <a:txBody>
                    <a:bodyPr/>
                    <a:lstStyle/>
                    <a:p>
                      <a:pPr marL="114300">
                        <a:lnSpc>
                          <a:spcPts val="2700"/>
                        </a:lnSpc>
                        <a:tabLst>
                          <a:tab pos="520700" algn="l"/>
                        </a:tabLst>
                        <a:defRPr sz="2000" b="1">
                          <a:solidFill>
                            <a:srgbClr val="FFFFFF"/>
                          </a:solidFill>
                          <a:latin typeface="+mn-lt"/>
                          <a:ea typeface="+mn-ea"/>
                          <a:cs typeface="+mn-cs"/>
                          <a:sym typeface="Arial"/>
                        </a:defRPr>
                      </a:pPr>
                      <a:r>
                        <a:t>Amino Acid</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126A93"/>
                    </a:solidFill>
                  </a:tcPr>
                </a:tc>
                <a:tc>
                  <a:txBody>
                    <a:bodyPr/>
                    <a:lstStyle/>
                    <a:p>
                      <a:pPr marL="114300">
                        <a:lnSpc>
                          <a:spcPts val="2700"/>
                        </a:lnSpc>
                        <a:tabLst>
                          <a:tab pos="520700" algn="l"/>
                        </a:tabLst>
                        <a:defRPr sz="2000" b="1">
                          <a:solidFill>
                            <a:srgbClr val="FFFFFF"/>
                          </a:solidFill>
                          <a:latin typeface="+mn-lt"/>
                          <a:ea typeface="+mn-ea"/>
                          <a:cs typeface="+mn-cs"/>
                          <a:sym typeface="Arial"/>
                        </a:defRPr>
                      </a:pPr>
                      <a:r>
                        <a:t>Codons</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126A93"/>
                    </a:solidFill>
                  </a:tcPr>
                </a:tc>
                <a:tc>
                  <a:txBody>
                    <a:bodyPr/>
                    <a:lstStyle/>
                    <a:p>
                      <a:pPr marL="114300">
                        <a:lnSpc>
                          <a:spcPts val="2700"/>
                        </a:lnSpc>
                        <a:tabLst>
                          <a:tab pos="520700" algn="l"/>
                        </a:tabLst>
                        <a:defRPr sz="2000" b="1">
                          <a:solidFill>
                            <a:srgbClr val="FFFFFF"/>
                          </a:solidFill>
                          <a:latin typeface="+mn-lt"/>
                          <a:ea typeface="+mn-ea"/>
                          <a:cs typeface="+mn-cs"/>
                          <a:sym typeface="Arial"/>
                        </a:defRPr>
                      </a:pPr>
                      <a:r>
                        <a:t>No.</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126A93"/>
                    </a:solidFill>
                  </a:tcPr>
                </a:tc>
              </a:tr>
              <a:tr h="376181">
                <a:tc>
                  <a:txBody>
                    <a:bodyPr/>
                    <a:lstStyle/>
                    <a:p>
                      <a:pPr marL="114300" algn="l">
                        <a:lnSpc>
                          <a:spcPts val="2400"/>
                        </a:lnSpc>
                        <a:tabLst>
                          <a:tab pos="520700" algn="l"/>
                        </a:tabLst>
                        <a:defRPr sz="1800" b="1">
                          <a:solidFill>
                            <a:srgbClr val="000000"/>
                          </a:solidFill>
                          <a:latin typeface="+mn-lt"/>
                          <a:ea typeface="+mn-ea"/>
                          <a:cs typeface="+mn-cs"/>
                          <a:sym typeface="Arial"/>
                        </a:defRPr>
                      </a:pPr>
                      <a:r>
                        <a:t>Alanine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a:lnSpc>
                          <a:spcPts val="2400"/>
                        </a:lnSpc>
                        <a:tabLst>
                          <a:tab pos="520700" algn="l"/>
                        </a:tabLst>
                        <a:defRPr sz="2800">
                          <a:solidFill>
                            <a:srgbClr val="000000"/>
                          </a:solidFill>
                        </a:defRPr>
                      </a:pPr>
                      <a:r>
                        <a:rPr sz="1800">
                          <a:latin typeface="+mn-lt"/>
                          <a:ea typeface="+mn-ea"/>
                          <a:cs typeface="+mn-cs"/>
                          <a:sym typeface="Arial"/>
                        </a:rPr>
                        <a:t>GCU  GCC  GCA  GCG</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nSpc>
                          <a:spcPts val="2400"/>
                        </a:lnSpc>
                        <a:tabLst>
                          <a:tab pos="520700" algn="l"/>
                        </a:tabLst>
                        <a:defRPr sz="1800">
                          <a:solidFill>
                            <a:srgbClr val="000000"/>
                          </a:solidFill>
                        </a:defRPr>
                      </a:pPr>
                      <a:r>
                        <a:rPr>
                          <a:latin typeface="+mn-lt"/>
                          <a:ea typeface="+mn-ea"/>
                          <a:cs typeface="+mn-cs"/>
                          <a:sym typeface="Arial"/>
                        </a:rPr>
                        <a:t>4</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376181">
                <a:tc>
                  <a:txBody>
                    <a:bodyPr/>
                    <a:lstStyle/>
                    <a:p>
                      <a:pPr marL="114300" algn="l">
                        <a:lnSpc>
                          <a:spcPts val="2400"/>
                        </a:lnSpc>
                        <a:tabLst>
                          <a:tab pos="520700" algn="l"/>
                        </a:tabLst>
                        <a:defRPr sz="1800" b="1">
                          <a:solidFill>
                            <a:srgbClr val="000000"/>
                          </a:solidFill>
                          <a:latin typeface="+mn-lt"/>
                          <a:ea typeface="+mn-ea"/>
                          <a:cs typeface="+mn-cs"/>
                          <a:sym typeface="Arial"/>
                        </a:defRPr>
                      </a:pPr>
                      <a:r>
                        <a:t>Arginine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a:lnSpc>
                          <a:spcPts val="2400"/>
                        </a:lnSpc>
                        <a:tabLst>
                          <a:tab pos="520700" algn="l"/>
                        </a:tabLst>
                        <a:defRPr sz="2800">
                          <a:solidFill>
                            <a:srgbClr val="000000"/>
                          </a:solidFill>
                        </a:defRPr>
                      </a:pPr>
                      <a:r>
                        <a:rPr sz="1800">
                          <a:latin typeface="+mn-lt"/>
                          <a:ea typeface="+mn-ea"/>
                          <a:cs typeface="+mn-cs"/>
                          <a:sym typeface="Arial"/>
                        </a:rPr>
                        <a:t>CGU  CGC  CGA  CGG  AGA  AGG</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nSpc>
                          <a:spcPts val="2400"/>
                        </a:lnSpc>
                        <a:tabLst>
                          <a:tab pos="520700" algn="l"/>
                        </a:tabLst>
                        <a:defRPr sz="1800">
                          <a:solidFill>
                            <a:srgbClr val="000000"/>
                          </a:solidFill>
                        </a:defRPr>
                      </a:pPr>
                      <a:r>
                        <a:rPr>
                          <a:latin typeface="+mn-lt"/>
                          <a:ea typeface="+mn-ea"/>
                          <a:cs typeface="+mn-cs"/>
                          <a:sym typeface="Arial"/>
                        </a:rPr>
                        <a:t>6</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376182">
                <a:tc>
                  <a:txBody>
                    <a:bodyPr/>
                    <a:lstStyle/>
                    <a:p>
                      <a:pPr marL="114300" algn="l">
                        <a:lnSpc>
                          <a:spcPts val="2400"/>
                        </a:lnSpc>
                        <a:tabLst>
                          <a:tab pos="520700" algn="l"/>
                        </a:tabLst>
                        <a:defRPr sz="1800" b="1">
                          <a:solidFill>
                            <a:srgbClr val="000000"/>
                          </a:solidFill>
                          <a:latin typeface="+mn-lt"/>
                          <a:ea typeface="+mn-ea"/>
                          <a:cs typeface="+mn-cs"/>
                          <a:sym typeface="Arial"/>
                        </a:defRPr>
                      </a:pPr>
                      <a:r>
                        <a:t>Asparagine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a:lnSpc>
                          <a:spcPts val="2400"/>
                        </a:lnSpc>
                        <a:tabLst>
                          <a:tab pos="520700" algn="l"/>
                        </a:tabLst>
                        <a:defRPr sz="2800">
                          <a:solidFill>
                            <a:srgbClr val="000000"/>
                          </a:solidFill>
                        </a:defRPr>
                      </a:pPr>
                      <a:r>
                        <a:rPr sz="1800">
                          <a:latin typeface="+mn-lt"/>
                          <a:ea typeface="+mn-ea"/>
                          <a:cs typeface="+mn-cs"/>
                          <a:sym typeface="Arial"/>
                        </a:rPr>
                        <a:t>AAU  AAC</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nSpc>
                          <a:spcPts val="2400"/>
                        </a:lnSpc>
                        <a:tabLst>
                          <a:tab pos="520700" algn="l"/>
                        </a:tabLst>
                        <a:defRPr sz="1800">
                          <a:solidFill>
                            <a:srgbClr val="000000"/>
                          </a:solidFill>
                        </a:defRPr>
                      </a:pPr>
                      <a:r>
                        <a:rPr>
                          <a:latin typeface="+mn-lt"/>
                          <a:ea typeface="+mn-ea"/>
                          <a:cs typeface="+mn-cs"/>
                          <a:sym typeface="Arial"/>
                        </a:rPr>
                        <a:t>2</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376181">
                <a:tc>
                  <a:txBody>
                    <a:bodyPr/>
                    <a:lstStyle/>
                    <a:p>
                      <a:pPr marL="114300" algn="l">
                        <a:lnSpc>
                          <a:spcPts val="2400"/>
                        </a:lnSpc>
                        <a:tabLst>
                          <a:tab pos="520700" algn="l"/>
                        </a:tabLst>
                        <a:defRPr sz="1800" b="1">
                          <a:solidFill>
                            <a:srgbClr val="000000"/>
                          </a:solidFill>
                          <a:latin typeface="+mn-lt"/>
                          <a:ea typeface="+mn-ea"/>
                          <a:cs typeface="+mn-cs"/>
                          <a:sym typeface="Arial"/>
                        </a:defRPr>
                      </a:pPr>
                      <a:r>
                        <a:t>Aspartic Acid</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a:lnSpc>
                          <a:spcPts val="2400"/>
                        </a:lnSpc>
                        <a:tabLst>
                          <a:tab pos="520700" algn="l"/>
                        </a:tabLst>
                        <a:defRPr sz="2800">
                          <a:solidFill>
                            <a:srgbClr val="000000"/>
                          </a:solidFill>
                        </a:defRPr>
                      </a:pPr>
                      <a:r>
                        <a:rPr sz="1800">
                          <a:latin typeface="+mn-lt"/>
                          <a:ea typeface="+mn-ea"/>
                          <a:cs typeface="+mn-cs"/>
                          <a:sym typeface="Arial"/>
                        </a:rPr>
                        <a:t>GAU  GAC</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nSpc>
                          <a:spcPts val="2400"/>
                        </a:lnSpc>
                        <a:tabLst>
                          <a:tab pos="520700" algn="l"/>
                        </a:tabLst>
                        <a:defRPr sz="1800">
                          <a:solidFill>
                            <a:srgbClr val="000000"/>
                          </a:solidFill>
                        </a:defRPr>
                      </a:pPr>
                      <a:r>
                        <a:rPr>
                          <a:latin typeface="+mn-lt"/>
                          <a:ea typeface="+mn-ea"/>
                          <a:cs typeface="+mn-cs"/>
                          <a:sym typeface="Arial"/>
                        </a:rPr>
                        <a:t>2</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376181">
                <a:tc>
                  <a:txBody>
                    <a:bodyPr/>
                    <a:lstStyle/>
                    <a:p>
                      <a:pPr marL="114300" algn="l">
                        <a:lnSpc>
                          <a:spcPts val="2400"/>
                        </a:lnSpc>
                        <a:tabLst>
                          <a:tab pos="520700" algn="l"/>
                        </a:tabLst>
                        <a:defRPr sz="1800" b="1">
                          <a:solidFill>
                            <a:srgbClr val="000000"/>
                          </a:solidFill>
                          <a:latin typeface="+mn-lt"/>
                          <a:ea typeface="+mn-ea"/>
                          <a:cs typeface="+mn-cs"/>
                          <a:sym typeface="Arial"/>
                        </a:defRPr>
                      </a:pPr>
                      <a:r>
                        <a:t>Cysteine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a:lnSpc>
                          <a:spcPts val="2400"/>
                        </a:lnSpc>
                        <a:tabLst>
                          <a:tab pos="520700" algn="l"/>
                        </a:tabLst>
                        <a:defRPr sz="2800">
                          <a:solidFill>
                            <a:srgbClr val="000000"/>
                          </a:solidFill>
                        </a:defRPr>
                      </a:pPr>
                      <a:r>
                        <a:rPr sz="1800">
                          <a:latin typeface="+mn-lt"/>
                          <a:ea typeface="+mn-ea"/>
                          <a:cs typeface="+mn-cs"/>
                          <a:sym typeface="Arial"/>
                        </a:rPr>
                        <a:t>UGU  UGC</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nSpc>
                          <a:spcPts val="2400"/>
                        </a:lnSpc>
                        <a:tabLst>
                          <a:tab pos="520700" algn="l"/>
                        </a:tabLst>
                        <a:defRPr sz="1800">
                          <a:solidFill>
                            <a:srgbClr val="000000"/>
                          </a:solidFill>
                        </a:defRPr>
                      </a:pPr>
                      <a:r>
                        <a:rPr>
                          <a:latin typeface="+mn-lt"/>
                          <a:ea typeface="+mn-ea"/>
                          <a:cs typeface="+mn-cs"/>
                          <a:sym typeface="Arial"/>
                        </a:rPr>
                        <a:t>2</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376182">
                <a:tc>
                  <a:txBody>
                    <a:bodyPr/>
                    <a:lstStyle/>
                    <a:p>
                      <a:pPr marL="114300" algn="l">
                        <a:lnSpc>
                          <a:spcPts val="2400"/>
                        </a:lnSpc>
                        <a:tabLst>
                          <a:tab pos="520700" algn="l"/>
                        </a:tabLst>
                        <a:defRPr sz="1800" b="1">
                          <a:solidFill>
                            <a:srgbClr val="000000"/>
                          </a:solidFill>
                          <a:latin typeface="+mn-lt"/>
                          <a:ea typeface="+mn-ea"/>
                          <a:cs typeface="+mn-cs"/>
                          <a:sym typeface="Arial"/>
                        </a:defRPr>
                      </a:pPr>
                      <a:r>
                        <a:t>Glutamine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a:lnSpc>
                          <a:spcPts val="2400"/>
                        </a:lnSpc>
                        <a:tabLst>
                          <a:tab pos="520700" algn="l"/>
                        </a:tabLst>
                        <a:defRPr sz="2800">
                          <a:solidFill>
                            <a:srgbClr val="000000"/>
                          </a:solidFill>
                        </a:defRPr>
                      </a:pPr>
                      <a:r>
                        <a:rPr sz="1800">
                          <a:latin typeface="+mn-lt"/>
                          <a:ea typeface="+mn-ea"/>
                          <a:cs typeface="+mn-cs"/>
                          <a:sym typeface="Arial"/>
                        </a:rPr>
                        <a:t>CAA  CAG</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nSpc>
                          <a:spcPts val="2400"/>
                        </a:lnSpc>
                        <a:tabLst>
                          <a:tab pos="520700" algn="l"/>
                        </a:tabLst>
                        <a:defRPr sz="1800">
                          <a:solidFill>
                            <a:srgbClr val="000000"/>
                          </a:solidFill>
                        </a:defRPr>
                      </a:pPr>
                      <a:r>
                        <a:rPr>
                          <a:latin typeface="+mn-lt"/>
                          <a:ea typeface="+mn-ea"/>
                          <a:cs typeface="+mn-cs"/>
                          <a:sym typeface="Arial"/>
                        </a:rPr>
                        <a:t>2</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376182">
                <a:tc>
                  <a:txBody>
                    <a:bodyPr/>
                    <a:lstStyle/>
                    <a:p>
                      <a:pPr marL="114300" algn="l">
                        <a:lnSpc>
                          <a:spcPts val="2400"/>
                        </a:lnSpc>
                        <a:tabLst>
                          <a:tab pos="520700" algn="l"/>
                        </a:tabLst>
                        <a:defRPr sz="1800" b="1">
                          <a:solidFill>
                            <a:srgbClr val="000000"/>
                          </a:solidFill>
                          <a:latin typeface="+mn-lt"/>
                          <a:ea typeface="+mn-ea"/>
                          <a:cs typeface="+mn-cs"/>
                          <a:sym typeface="Arial"/>
                        </a:defRPr>
                      </a:pPr>
                      <a:r>
                        <a:t>Glutamic Acid</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a:lnSpc>
                          <a:spcPts val="2400"/>
                        </a:lnSpc>
                        <a:tabLst>
                          <a:tab pos="520700" algn="l"/>
                        </a:tabLst>
                        <a:defRPr sz="2800">
                          <a:solidFill>
                            <a:srgbClr val="000000"/>
                          </a:solidFill>
                        </a:defRPr>
                      </a:pPr>
                      <a:r>
                        <a:rPr sz="1800">
                          <a:latin typeface="+mn-lt"/>
                          <a:ea typeface="+mn-ea"/>
                          <a:cs typeface="+mn-cs"/>
                          <a:sym typeface="Arial"/>
                        </a:rPr>
                        <a:t>GAA  GAG</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nSpc>
                          <a:spcPts val="2400"/>
                        </a:lnSpc>
                        <a:tabLst>
                          <a:tab pos="520700" algn="l"/>
                        </a:tabLst>
                        <a:defRPr sz="1800">
                          <a:solidFill>
                            <a:srgbClr val="000000"/>
                          </a:solidFill>
                        </a:defRPr>
                      </a:pPr>
                      <a:r>
                        <a:rPr>
                          <a:latin typeface="+mn-lt"/>
                          <a:ea typeface="+mn-ea"/>
                          <a:cs typeface="+mn-cs"/>
                          <a:sym typeface="Arial"/>
                        </a:rPr>
                        <a:t>2</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376181">
                <a:tc>
                  <a:txBody>
                    <a:bodyPr/>
                    <a:lstStyle/>
                    <a:p>
                      <a:pPr marL="114300" algn="l">
                        <a:lnSpc>
                          <a:spcPts val="2400"/>
                        </a:lnSpc>
                        <a:tabLst>
                          <a:tab pos="520700" algn="l"/>
                        </a:tabLst>
                        <a:defRPr sz="1800" b="1">
                          <a:solidFill>
                            <a:srgbClr val="000000"/>
                          </a:solidFill>
                          <a:latin typeface="+mn-lt"/>
                          <a:ea typeface="+mn-ea"/>
                          <a:cs typeface="+mn-cs"/>
                          <a:sym typeface="Arial"/>
                        </a:defRPr>
                      </a:pPr>
                      <a:r>
                        <a:t>Glycine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a:lnSpc>
                          <a:spcPts val="2400"/>
                        </a:lnSpc>
                        <a:tabLst>
                          <a:tab pos="520700" algn="l"/>
                        </a:tabLst>
                        <a:defRPr sz="2800">
                          <a:solidFill>
                            <a:srgbClr val="000000"/>
                          </a:solidFill>
                        </a:defRPr>
                      </a:pPr>
                      <a:r>
                        <a:rPr sz="1800">
                          <a:latin typeface="+mn-lt"/>
                          <a:ea typeface="+mn-ea"/>
                          <a:cs typeface="+mn-cs"/>
                          <a:sym typeface="Arial"/>
                        </a:rPr>
                        <a:t>GGU  GGC  GGA  GGG</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nSpc>
                          <a:spcPts val="2400"/>
                        </a:lnSpc>
                        <a:tabLst>
                          <a:tab pos="520700" algn="l"/>
                        </a:tabLst>
                        <a:defRPr sz="1800">
                          <a:solidFill>
                            <a:srgbClr val="000000"/>
                          </a:solidFill>
                        </a:defRPr>
                      </a:pPr>
                      <a:r>
                        <a:rPr>
                          <a:latin typeface="+mn-lt"/>
                          <a:ea typeface="+mn-ea"/>
                          <a:cs typeface="+mn-cs"/>
                          <a:sym typeface="Arial"/>
                        </a:rPr>
                        <a:t>4</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376183">
                <a:tc>
                  <a:txBody>
                    <a:bodyPr/>
                    <a:lstStyle/>
                    <a:p>
                      <a:pPr marL="114300" algn="l">
                        <a:lnSpc>
                          <a:spcPts val="2400"/>
                        </a:lnSpc>
                        <a:tabLst>
                          <a:tab pos="520700" algn="l"/>
                        </a:tabLst>
                        <a:defRPr sz="1800" b="1">
                          <a:solidFill>
                            <a:srgbClr val="000000"/>
                          </a:solidFill>
                          <a:latin typeface="+mn-lt"/>
                          <a:ea typeface="+mn-ea"/>
                          <a:cs typeface="+mn-cs"/>
                          <a:sym typeface="Arial"/>
                        </a:defRPr>
                      </a:pPr>
                      <a:r>
                        <a:t>Histidine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a:lnSpc>
                          <a:spcPts val="2400"/>
                        </a:lnSpc>
                        <a:tabLst>
                          <a:tab pos="520700" algn="l"/>
                        </a:tabLst>
                        <a:defRPr sz="2800">
                          <a:solidFill>
                            <a:srgbClr val="000000"/>
                          </a:solidFill>
                        </a:defRPr>
                      </a:pPr>
                      <a:r>
                        <a:rPr sz="1800">
                          <a:latin typeface="+mn-lt"/>
                          <a:ea typeface="+mn-ea"/>
                          <a:cs typeface="+mn-cs"/>
                          <a:sym typeface="Arial"/>
                        </a:rPr>
                        <a:t>CAU  CAC</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nSpc>
                          <a:spcPts val="2400"/>
                        </a:lnSpc>
                        <a:tabLst>
                          <a:tab pos="520700" algn="l"/>
                        </a:tabLst>
                        <a:defRPr sz="1800">
                          <a:solidFill>
                            <a:srgbClr val="000000"/>
                          </a:solidFill>
                        </a:defRPr>
                      </a:pPr>
                      <a:r>
                        <a:rPr>
                          <a:latin typeface="+mn-lt"/>
                          <a:ea typeface="+mn-ea"/>
                          <a:cs typeface="+mn-cs"/>
                          <a:sym typeface="Arial"/>
                        </a:rPr>
                        <a:t>2</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376180">
                <a:tc>
                  <a:txBody>
                    <a:bodyPr/>
                    <a:lstStyle/>
                    <a:p>
                      <a:pPr marL="114300" algn="l">
                        <a:lnSpc>
                          <a:spcPts val="2400"/>
                        </a:lnSpc>
                        <a:tabLst>
                          <a:tab pos="520700" algn="l"/>
                        </a:tabLst>
                        <a:defRPr sz="1800" b="1">
                          <a:solidFill>
                            <a:srgbClr val="000000"/>
                          </a:solidFill>
                          <a:latin typeface="+mn-lt"/>
                          <a:ea typeface="+mn-ea"/>
                          <a:cs typeface="+mn-cs"/>
                          <a:sym typeface="Arial"/>
                        </a:defRPr>
                      </a:pPr>
                      <a:r>
                        <a:t>Isoleucine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a:lnSpc>
                          <a:spcPts val="2400"/>
                        </a:lnSpc>
                        <a:tabLst>
                          <a:tab pos="520700" algn="l"/>
                        </a:tabLst>
                        <a:defRPr sz="2800">
                          <a:solidFill>
                            <a:srgbClr val="000000"/>
                          </a:solidFill>
                        </a:defRPr>
                      </a:pPr>
                      <a:r>
                        <a:rPr sz="1800">
                          <a:latin typeface="+mn-lt"/>
                          <a:ea typeface="+mn-ea"/>
                          <a:cs typeface="+mn-cs"/>
                          <a:sym typeface="Arial"/>
                        </a:rPr>
                        <a:t>AUU  AUC  AUA</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nSpc>
                          <a:spcPts val="2400"/>
                        </a:lnSpc>
                        <a:tabLst>
                          <a:tab pos="520700" algn="l"/>
                        </a:tabLst>
                        <a:defRPr sz="1800">
                          <a:solidFill>
                            <a:srgbClr val="000000"/>
                          </a:solidFill>
                        </a:defRPr>
                      </a:pPr>
                      <a:r>
                        <a:rPr>
                          <a:latin typeface="+mn-lt"/>
                          <a:ea typeface="+mn-ea"/>
                          <a:cs typeface="+mn-cs"/>
                          <a:sym typeface="Arial"/>
                        </a:rPr>
                        <a:t>3</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376182">
                <a:tc>
                  <a:txBody>
                    <a:bodyPr/>
                    <a:lstStyle/>
                    <a:p>
                      <a:pPr marL="114300" algn="l">
                        <a:lnSpc>
                          <a:spcPts val="2400"/>
                        </a:lnSpc>
                        <a:tabLst>
                          <a:tab pos="520700" algn="l"/>
                        </a:tabLst>
                        <a:defRPr sz="1800" b="1">
                          <a:solidFill>
                            <a:srgbClr val="000000"/>
                          </a:solidFill>
                          <a:latin typeface="+mn-lt"/>
                          <a:ea typeface="+mn-ea"/>
                          <a:cs typeface="+mn-cs"/>
                          <a:sym typeface="Arial"/>
                        </a:defRPr>
                      </a:pPr>
                      <a:r>
                        <a:t>Leucine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a:lnSpc>
                          <a:spcPts val="2400"/>
                        </a:lnSpc>
                        <a:tabLst>
                          <a:tab pos="520700" algn="l"/>
                        </a:tabLst>
                        <a:defRPr sz="2800">
                          <a:solidFill>
                            <a:srgbClr val="000000"/>
                          </a:solidFill>
                        </a:defRPr>
                      </a:pPr>
                      <a:r>
                        <a:rPr sz="1800">
                          <a:latin typeface="+mn-lt"/>
                          <a:ea typeface="+mn-ea"/>
                          <a:cs typeface="+mn-cs"/>
                          <a:sym typeface="Arial"/>
                        </a:rPr>
                        <a:t>UAA  UUG  CUU  CUC  CUA  CUG</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nSpc>
                          <a:spcPts val="2400"/>
                        </a:lnSpc>
                        <a:tabLst>
                          <a:tab pos="520700" algn="l"/>
                        </a:tabLst>
                        <a:defRPr sz="1800">
                          <a:solidFill>
                            <a:srgbClr val="000000"/>
                          </a:solidFill>
                        </a:defRPr>
                      </a:pPr>
                      <a:r>
                        <a:rPr>
                          <a:latin typeface="+mn-lt"/>
                          <a:ea typeface="+mn-ea"/>
                          <a:cs typeface="+mn-cs"/>
                          <a:sym typeface="Arial"/>
                        </a:rPr>
                        <a:t>6</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376182">
                <a:tc>
                  <a:txBody>
                    <a:bodyPr/>
                    <a:lstStyle/>
                    <a:p>
                      <a:pPr marL="114300" algn="l">
                        <a:lnSpc>
                          <a:spcPts val="2400"/>
                        </a:lnSpc>
                        <a:tabLst>
                          <a:tab pos="520700" algn="l"/>
                        </a:tabLst>
                        <a:defRPr sz="1800" b="1">
                          <a:solidFill>
                            <a:srgbClr val="000000"/>
                          </a:solidFill>
                          <a:latin typeface="+mn-lt"/>
                          <a:ea typeface="+mn-ea"/>
                          <a:cs typeface="+mn-cs"/>
                          <a:sym typeface="Arial"/>
                        </a:defRPr>
                      </a:pPr>
                      <a:r>
                        <a:t>Lysine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a:lnSpc>
                          <a:spcPts val="2400"/>
                        </a:lnSpc>
                        <a:tabLst>
                          <a:tab pos="520700" algn="l"/>
                        </a:tabLst>
                        <a:defRPr sz="2800">
                          <a:solidFill>
                            <a:srgbClr val="000000"/>
                          </a:solidFill>
                        </a:defRPr>
                      </a:pPr>
                      <a:r>
                        <a:rPr sz="1800">
                          <a:latin typeface="+mn-lt"/>
                          <a:ea typeface="+mn-ea"/>
                          <a:cs typeface="+mn-cs"/>
                          <a:sym typeface="Arial"/>
                        </a:rPr>
                        <a:t>AAA  AAG</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nSpc>
                          <a:spcPts val="2400"/>
                        </a:lnSpc>
                        <a:tabLst>
                          <a:tab pos="520700" algn="l"/>
                        </a:tabLst>
                        <a:defRPr sz="1800">
                          <a:solidFill>
                            <a:srgbClr val="000000"/>
                          </a:solidFill>
                        </a:defRPr>
                      </a:pPr>
                      <a:r>
                        <a:rPr>
                          <a:latin typeface="+mn-lt"/>
                          <a:ea typeface="+mn-ea"/>
                          <a:cs typeface="+mn-cs"/>
                          <a:sym typeface="Arial"/>
                        </a:rPr>
                        <a:t>2</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376182">
                <a:tc>
                  <a:txBody>
                    <a:bodyPr/>
                    <a:lstStyle/>
                    <a:p>
                      <a:pPr marL="114300" algn="l">
                        <a:lnSpc>
                          <a:spcPts val="2400"/>
                        </a:lnSpc>
                        <a:tabLst>
                          <a:tab pos="520700" algn="l"/>
                        </a:tabLst>
                        <a:defRPr sz="1800" b="1">
                          <a:solidFill>
                            <a:srgbClr val="000000"/>
                          </a:solidFill>
                          <a:latin typeface="+mn-lt"/>
                          <a:ea typeface="+mn-ea"/>
                          <a:cs typeface="+mn-cs"/>
                          <a:sym typeface="Arial"/>
                        </a:defRPr>
                      </a:pPr>
                      <a:r>
                        <a:t>Methionine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a:lnSpc>
                          <a:spcPts val="2400"/>
                        </a:lnSpc>
                        <a:tabLst>
                          <a:tab pos="520700" algn="l"/>
                        </a:tabLst>
                        <a:defRPr sz="2800">
                          <a:solidFill>
                            <a:srgbClr val="000000"/>
                          </a:solidFill>
                        </a:defRPr>
                      </a:pPr>
                      <a:r>
                        <a:rPr sz="1800">
                          <a:latin typeface="+mn-lt"/>
                          <a:ea typeface="+mn-ea"/>
                          <a:cs typeface="+mn-cs"/>
                          <a:sym typeface="Arial"/>
                        </a:rPr>
                        <a:t>AUG</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nSpc>
                          <a:spcPts val="2400"/>
                        </a:lnSpc>
                        <a:tabLst>
                          <a:tab pos="520700" algn="l"/>
                        </a:tabLst>
                        <a:defRPr sz="1800">
                          <a:solidFill>
                            <a:srgbClr val="000000"/>
                          </a:solidFill>
                        </a:defRPr>
                      </a:pPr>
                      <a:r>
                        <a:rPr>
                          <a:latin typeface="+mn-lt"/>
                          <a:ea typeface="+mn-ea"/>
                          <a:cs typeface="+mn-cs"/>
                          <a:sym typeface="Arial"/>
                        </a:rPr>
                        <a:t>1</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376179">
                <a:tc>
                  <a:txBody>
                    <a:bodyPr/>
                    <a:lstStyle/>
                    <a:p>
                      <a:pPr marL="114300" algn="l">
                        <a:lnSpc>
                          <a:spcPts val="2400"/>
                        </a:lnSpc>
                        <a:tabLst>
                          <a:tab pos="520700" algn="l"/>
                        </a:tabLst>
                        <a:defRPr sz="1800" b="1">
                          <a:solidFill>
                            <a:srgbClr val="000000"/>
                          </a:solidFill>
                          <a:latin typeface="+mn-lt"/>
                          <a:ea typeface="+mn-ea"/>
                          <a:cs typeface="+mn-cs"/>
                          <a:sym typeface="Arial"/>
                        </a:defRPr>
                      </a:pPr>
                      <a:r>
                        <a:t>Phenylalanine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a:lnSpc>
                          <a:spcPts val="2400"/>
                        </a:lnSpc>
                        <a:tabLst>
                          <a:tab pos="520700" algn="l"/>
                        </a:tabLst>
                        <a:defRPr sz="2800">
                          <a:solidFill>
                            <a:srgbClr val="000000"/>
                          </a:solidFill>
                        </a:defRPr>
                      </a:pPr>
                      <a:r>
                        <a:rPr sz="1800">
                          <a:latin typeface="+mn-lt"/>
                          <a:ea typeface="+mn-ea"/>
                          <a:cs typeface="+mn-cs"/>
                          <a:sym typeface="Arial"/>
                        </a:rPr>
                        <a:t>UUU UUC</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nSpc>
                          <a:spcPts val="2400"/>
                        </a:lnSpc>
                        <a:tabLst>
                          <a:tab pos="520700" algn="l"/>
                        </a:tabLst>
                        <a:defRPr sz="1800">
                          <a:solidFill>
                            <a:srgbClr val="000000"/>
                          </a:solidFill>
                        </a:defRPr>
                      </a:pPr>
                      <a:r>
                        <a:rPr>
                          <a:latin typeface="+mn-lt"/>
                          <a:ea typeface="+mn-ea"/>
                          <a:cs typeface="+mn-cs"/>
                          <a:sym typeface="Arial"/>
                        </a:rPr>
                        <a:t>2</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376182">
                <a:tc>
                  <a:txBody>
                    <a:bodyPr/>
                    <a:lstStyle/>
                    <a:p>
                      <a:pPr marL="114300" algn="l">
                        <a:lnSpc>
                          <a:spcPts val="2400"/>
                        </a:lnSpc>
                        <a:tabLst>
                          <a:tab pos="520700" algn="l"/>
                        </a:tabLst>
                        <a:defRPr sz="1800" b="1">
                          <a:solidFill>
                            <a:srgbClr val="000000"/>
                          </a:solidFill>
                          <a:latin typeface="+mn-lt"/>
                          <a:ea typeface="+mn-ea"/>
                          <a:cs typeface="+mn-cs"/>
                          <a:sym typeface="Arial"/>
                        </a:defRPr>
                      </a:pPr>
                      <a:r>
                        <a:t>Proline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a:lnSpc>
                          <a:spcPts val="2400"/>
                        </a:lnSpc>
                        <a:tabLst>
                          <a:tab pos="520700" algn="l"/>
                        </a:tabLst>
                        <a:defRPr sz="2800">
                          <a:solidFill>
                            <a:srgbClr val="000000"/>
                          </a:solidFill>
                        </a:defRPr>
                      </a:pPr>
                      <a:r>
                        <a:rPr sz="1800">
                          <a:latin typeface="+mn-lt"/>
                          <a:ea typeface="+mn-ea"/>
                          <a:cs typeface="+mn-cs"/>
                          <a:sym typeface="Arial"/>
                        </a:rPr>
                        <a:t>CCU  CCC  CCA  CCG</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nSpc>
                          <a:spcPts val="2400"/>
                        </a:lnSpc>
                        <a:tabLst>
                          <a:tab pos="520700" algn="l"/>
                        </a:tabLst>
                        <a:defRPr sz="1800">
                          <a:solidFill>
                            <a:srgbClr val="000000"/>
                          </a:solidFill>
                        </a:defRPr>
                      </a:pPr>
                      <a:r>
                        <a:rPr>
                          <a:latin typeface="+mn-lt"/>
                          <a:ea typeface="+mn-ea"/>
                          <a:cs typeface="+mn-cs"/>
                          <a:sym typeface="Arial"/>
                        </a:rPr>
                        <a:t>4</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376180">
                <a:tc>
                  <a:txBody>
                    <a:bodyPr/>
                    <a:lstStyle/>
                    <a:p>
                      <a:pPr marL="114300" algn="l">
                        <a:lnSpc>
                          <a:spcPts val="2400"/>
                        </a:lnSpc>
                        <a:tabLst>
                          <a:tab pos="520700" algn="l"/>
                        </a:tabLst>
                        <a:defRPr sz="1800" b="1">
                          <a:solidFill>
                            <a:srgbClr val="000000"/>
                          </a:solidFill>
                          <a:latin typeface="+mn-lt"/>
                          <a:ea typeface="+mn-ea"/>
                          <a:cs typeface="+mn-cs"/>
                          <a:sym typeface="Arial"/>
                        </a:defRPr>
                      </a:pPr>
                      <a:r>
                        <a:t>Serine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a:lnSpc>
                          <a:spcPts val="2400"/>
                        </a:lnSpc>
                        <a:tabLst>
                          <a:tab pos="520700" algn="l"/>
                        </a:tabLst>
                        <a:defRPr sz="2800">
                          <a:solidFill>
                            <a:srgbClr val="000000"/>
                          </a:solidFill>
                        </a:defRPr>
                      </a:pPr>
                      <a:r>
                        <a:rPr sz="1800">
                          <a:latin typeface="+mn-lt"/>
                          <a:ea typeface="+mn-ea"/>
                          <a:cs typeface="+mn-cs"/>
                          <a:sym typeface="Arial"/>
                        </a:rPr>
                        <a:t>UCU  UCC  UCA  UCG  AGU  AGC</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nSpc>
                          <a:spcPts val="2400"/>
                        </a:lnSpc>
                        <a:tabLst>
                          <a:tab pos="520700" algn="l"/>
                        </a:tabLst>
                        <a:defRPr sz="1800">
                          <a:solidFill>
                            <a:srgbClr val="000000"/>
                          </a:solidFill>
                        </a:defRPr>
                      </a:pPr>
                      <a:r>
                        <a:rPr>
                          <a:latin typeface="+mn-lt"/>
                          <a:ea typeface="+mn-ea"/>
                          <a:cs typeface="+mn-cs"/>
                          <a:sym typeface="Arial"/>
                        </a:rPr>
                        <a:t>6</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376181">
                <a:tc>
                  <a:txBody>
                    <a:bodyPr/>
                    <a:lstStyle/>
                    <a:p>
                      <a:pPr marL="114300" algn="l">
                        <a:lnSpc>
                          <a:spcPts val="2400"/>
                        </a:lnSpc>
                        <a:tabLst>
                          <a:tab pos="520700" algn="l"/>
                        </a:tabLst>
                        <a:defRPr sz="1800" b="1">
                          <a:solidFill>
                            <a:srgbClr val="000000"/>
                          </a:solidFill>
                          <a:latin typeface="+mn-lt"/>
                          <a:ea typeface="+mn-ea"/>
                          <a:cs typeface="+mn-cs"/>
                          <a:sym typeface="Arial"/>
                        </a:defRPr>
                      </a:pPr>
                      <a:r>
                        <a:t>Threonine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a:lnSpc>
                          <a:spcPts val="2400"/>
                        </a:lnSpc>
                        <a:tabLst>
                          <a:tab pos="520700" algn="l"/>
                        </a:tabLst>
                        <a:defRPr sz="2800">
                          <a:solidFill>
                            <a:srgbClr val="000000"/>
                          </a:solidFill>
                        </a:defRPr>
                      </a:pPr>
                      <a:r>
                        <a:rPr sz="1800">
                          <a:latin typeface="+mn-lt"/>
                          <a:ea typeface="+mn-ea"/>
                          <a:cs typeface="+mn-cs"/>
                          <a:sym typeface="Arial"/>
                        </a:rPr>
                        <a:t>ACU  ACC  ACA  ACG</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nSpc>
                          <a:spcPts val="2400"/>
                        </a:lnSpc>
                        <a:tabLst>
                          <a:tab pos="520700" algn="l"/>
                        </a:tabLst>
                        <a:defRPr sz="1800">
                          <a:solidFill>
                            <a:srgbClr val="000000"/>
                          </a:solidFill>
                        </a:defRPr>
                      </a:pPr>
                      <a:r>
                        <a:rPr>
                          <a:latin typeface="+mn-lt"/>
                          <a:ea typeface="+mn-ea"/>
                          <a:cs typeface="+mn-cs"/>
                          <a:sym typeface="Arial"/>
                        </a:rPr>
                        <a:t>4</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376183">
                <a:tc>
                  <a:txBody>
                    <a:bodyPr/>
                    <a:lstStyle/>
                    <a:p>
                      <a:pPr marL="114300" algn="l">
                        <a:lnSpc>
                          <a:spcPts val="2400"/>
                        </a:lnSpc>
                        <a:tabLst>
                          <a:tab pos="520700" algn="l"/>
                        </a:tabLst>
                        <a:defRPr sz="1800" b="1">
                          <a:solidFill>
                            <a:srgbClr val="000000"/>
                          </a:solidFill>
                          <a:latin typeface="+mn-lt"/>
                          <a:ea typeface="+mn-ea"/>
                          <a:cs typeface="+mn-cs"/>
                          <a:sym typeface="Arial"/>
                        </a:defRPr>
                      </a:pPr>
                      <a:r>
                        <a:t>Tryptophan</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a:lnSpc>
                          <a:spcPts val="2400"/>
                        </a:lnSpc>
                        <a:tabLst>
                          <a:tab pos="520700" algn="l"/>
                        </a:tabLst>
                        <a:defRPr sz="2800">
                          <a:solidFill>
                            <a:srgbClr val="000000"/>
                          </a:solidFill>
                        </a:defRPr>
                      </a:pPr>
                      <a:r>
                        <a:rPr sz="1800">
                          <a:latin typeface="+mn-lt"/>
                          <a:ea typeface="+mn-ea"/>
                          <a:cs typeface="+mn-cs"/>
                          <a:sym typeface="Arial"/>
                        </a:rPr>
                        <a:t>UGG</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nSpc>
                          <a:spcPts val="2400"/>
                        </a:lnSpc>
                        <a:tabLst>
                          <a:tab pos="520700" algn="l"/>
                        </a:tabLst>
                        <a:defRPr sz="1800">
                          <a:solidFill>
                            <a:srgbClr val="000000"/>
                          </a:solidFill>
                        </a:defRPr>
                      </a:pPr>
                      <a:r>
                        <a:rPr>
                          <a:latin typeface="+mn-lt"/>
                          <a:ea typeface="+mn-ea"/>
                          <a:cs typeface="+mn-cs"/>
                          <a:sym typeface="Arial"/>
                        </a:rPr>
                        <a:t>1</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376183">
                <a:tc>
                  <a:txBody>
                    <a:bodyPr/>
                    <a:lstStyle/>
                    <a:p>
                      <a:pPr marL="114300" algn="l">
                        <a:lnSpc>
                          <a:spcPts val="2400"/>
                        </a:lnSpc>
                        <a:tabLst>
                          <a:tab pos="520700" algn="l"/>
                        </a:tabLst>
                        <a:defRPr sz="1800" b="1">
                          <a:solidFill>
                            <a:srgbClr val="000000"/>
                          </a:solidFill>
                          <a:latin typeface="+mn-lt"/>
                          <a:ea typeface="+mn-ea"/>
                          <a:cs typeface="+mn-cs"/>
                          <a:sym typeface="Arial"/>
                        </a:defRPr>
                      </a:pPr>
                      <a:r>
                        <a:t>Tyrosine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a:lnSpc>
                          <a:spcPts val="2400"/>
                        </a:lnSpc>
                        <a:tabLst>
                          <a:tab pos="520700" algn="l"/>
                        </a:tabLst>
                        <a:defRPr sz="2800">
                          <a:solidFill>
                            <a:srgbClr val="000000"/>
                          </a:solidFill>
                        </a:defRPr>
                      </a:pPr>
                      <a:r>
                        <a:rPr sz="1800">
                          <a:latin typeface="+mn-lt"/>
                          <a:ea typeface="+mn-ea"/>
                          <a:cs typeface="+mn-cs"/>
                          <a:sym typeface="Arial"/>
                        </a:rPr>
                        <a:t>UAU  UAC</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nSpc>
                          <a:spcPts val="2400"/>
                        </a:lnSpc>
                        <a:tabLst>
                          <a:tab pos="520700" algn="l"/>
                        </a:tabLst>
                        <a:defRPr sz="1800">
                          <a:solidFill>
                            <a:srgbClr val="000000"/>
                          </a:solidFill>
                        </a:defRPr>
                      </a:pPr>
                      <a:r>
                        <a:rPr>
                          <a:latin typeface="+mn-lt"/>
                          <a:ea typeface="+mn-ea"/>
                          <a:cs typeface="+mn-cs"/>
                          <a:sym typeface="Arial"/>
                        </a:rPr>
                        <a:t>2</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376179">
                <a:tc>
                  <a:txBody>
                    <a:bodyPr/>
                    <a:lstStyle/>
                    <a:p>
                      <a:pPr marL="114300" algn="l">
                        <a:lnSpc>
                          <a:spcPts val="2400"/>
                        </a:lnSpc>
                        <a:tabLst>
                          <a:tab pos="520700" algn="l"/>
                        </a:tabLst>
                        <a:defRPr sz="1800" b="1">
                          <a:solidFill>
                            <a:srgbClr val="000000"/>
                          </a:solidFill>
                          <a:latin typeface="+mn-lt"/>
                          <a:ea typeface="+mn-ea"/>
                          <a:cs typeface="+mn-cs"/>
                          <a:sym typeface="Arial"/>
                        </a:defRPr>
                      </a:pPr>
                      <a:r>
                        <a:t>Valine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a:lnSpc>
                          <a:spcPts val="2400"/>
                        </a:lnSpc>
                        <a:tabLst>
                          <a:tab pos="520700" algn="l"/>
                        </a:tabLst>
                        <a:defRPr sz="2800">
                          <a:solidFill>
                            <a:srgbClr val="000000"/>
                          </a:solidFill>
                        </a:defRPr>
                      </a:pPr>
                      <a:r>
                        <a:rPr sz="1800">
                          <a:latin typeface="+mn-lt"/>
                          <a:ea typeface="+mn-ea"/>
                          <a:cs typeface="+mn-cs"/>
                          <a:sym typeface="Arial"/>
                        </a:rPr>
                        <a:t>GUU  GUC  GUA  GUG</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nSpc>
                          <a:spcPts val="2400"/>
                        </a:lnSpc>
                        <a:tabLst>
                          <a:tab pos="520700" algn="l"/>
                        </a:tabLst>
                        <a:defRPr sz="1800">
                          <a:solidFill>
                            <a:srgbClr val="000000"/>
                          </a:solidFill>
                        </a:defRPr>
                      </a:pPr>
                      <a:r>
                        <a:rPr>
                          <a:latin typeface="+mn-lt"/>
                          <a:ea typeface="+mn-ea"/>
                          <a:cs typeface="+mn-cs"/>
                          <a:sym typeface="Arial"/>
                        </a:rPr>
                        <a:t>4</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5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5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 grpId="1" build="p" bldLvl="5"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p:cNvSpPr>
          <p:nvPr>
            <p:ph type="title"/>
          </p:nvPr>
        </p:nvSpPr>
        <p:spPr>
          <a:prstGeom prst="rect">
            <a:avLst/>
          </a:prstGeom>
        </p:spPr>
        <p:txBody>
          <a:bodyPr/>
          <a:lstStyle>
            <a:lvl1pPr>
              <a:tabLst>
                <a:tab pos="952500" algn="l"/>
              </a:tabLst>
            </a:lvl1pPr>
          </a:lstStyle>
          <a:p>
            <a:r>
              <a:t>The mRNA-Amino Acid Table</a:t>
            </a:r>
          </a:p>
        </p:txBody>
      </p:sp>
      <p:grpSp>
        <p:nvGrpSpPr>
          <p:cNvPr id="478" name="Group 478"/>
          <p:cNvGrpSpPr/>
          <p:nvPr/>
        </p:nvGrpSpPr>
        <p:grpSpPr>
          <a:xfrm>
            <a:off x="926407" y="2359073"/>
            <a:ext cx="11378073" cy="7515425"/>
            <a:chOff x="-1" y="0"/>
            <a:chExt cx="11378071" cy="7515423"/>
          </a:xfrm>
        </p:grpSpPr>
        <p:graphicFrame>
          <p:nvGraphicFramePr>
            <p:cNvPr id="456" name="Table 456"/>
            <p:cNvGraphicFramePr/>
            <p:nvPr/>
          </p:nvGraphicFramePr>
          <p:xfrm>
            <a:off x="1520712" y="759025"/>
            <a:ext cx="8757128" cy="6756398"/>
          </p:xfrm>
          <a:graphic>
            <a:graphicData uri="http://schemas.openxmlformats.org/drawingml/2006/table">
              <a:tbl>
                <a:tblPr>
                  <a:tableStyleId>{8F44A2F1-9E1F-4B54-A3A2-5F16C0AD49E2}</a:tableStyleId>
                </a:tblPr>
                <a:tblGrid>
                  <a:gridCol w="765727"/>
                  <a:gridCol w="904950"/>
                  <a:gridCol w="904950"/>
                  <a:gridCol w="904950"/>
                  <a:gridCol w="904949"/>
                  <a:gridCol w="904950"/>
                  <a:gridCol w="904949"/>
                  <a:gridCol w="904950"/>
                  <a:gridCol w="904950"/>
                  <a:gridCol w="751805"/>
                </a:tblGrid>
                <a:tr h="656942">
                  <a:tc>
                    <a:txBody>
                      <a:bodyPr/>
                      <a:lstStyle/>
                      <a:p>
                        <a:pPr marL="0" algn="ctr" defTabSz="914400">
                          <a:lnSpc>
                            <a:spcPts val="3300"/>
                          </a:lnSpc>
                          <a:tabLst>
                            <a:tab pos="520700" algn="l"/>
                          </a:tabLst>
                          <a:defRPr sz="2800">
                            <a:sym typeface="Hoefler Text"/>
                          </a:defRPr>
                        </a:pPr>
                        <a:endParaRPr/>
                      </a:p>
                    </a:txBody>
                    <a:tcPr marL="38100" marR="38100" marT="38100" marB="38100" anchor="ctr" horzOverflow="overflow">
                      <a:lnL w="0">
                        <a:miter lim="400000"/>
                      </a:lnL>
                      <a:lnR w="12700">
                        <a:solidFill>
                          <a:srgbClr val="000000"/>
                        </a:solidFill>
                        <a:miter lim="400000"/>
                      </a:lnR>
                      <a:lnT w="0">
                        <a:miter lim="400000"/>
                      </a:lnT>
                      <a:lnB w="12700">
                        <a:solidFill>
                          <a:srgbClr val="000000"/>
                        </a:solidFill>
                        <a:miter lim="400000"/>
                      </a:lnB>
                    </a:tcPr>
                  </a:tc>
                  <a:tc gridSpan="2">
                    <a:txBody>
                      <a:bodyPr/>
                      <a:lstStyle/>
                      <a:p>
                        <a:pPr algn="ctr">
                          <a:lnSpc>
                            <a:spcPts val="4600"/>
                          </a:lnSpc>
                          <a:tabLst>
                            <a:tab pos="520700" algn="l"/>
                          </a:tabLst>
                          <a:defRPr>
                            <a:solidFill>
                              <a:srgbClr val="000000"/>
                            </a:solidFill>
                          </a:defRPr>
                        </a:pPr>
                        <a:r>
                          <a:rPr sz="3600" b="1">
                            <a:latin typeface="+mn-lt"/>
                            <a:ea typeface="+mn-ea"/>
                            <a:cs typeface="+mn-cs"/>
                          </a:rPr>
                          <a:t>U</a:t>
                        </a:r>
                      </a:p>
                    </a:txBody>
                    <a:tcPr marL="38100" marR="38100" marT="38100" marB="38100" anchor="ctr" horzOverflow="overflow">
                      <a:lnL w="12700">
                        <a:solidFill>
                          <a:srgbClr val="000000"/>
                        </a:solidFill>
                        <a:miter lim="400000"/>
                      </a:lnL>
                      <a:lnR w="12700">
                        <a:solidFill>
                          <a:srgbClr val="000000"/>
                        </a:solidFill>
                        <a:miter lim="400000"/>
                      </a:lnR>
                      <a:lnB w="12700">
                        <a:solidFill>
                          <a:srgbClr val="000000"/>
                        </a:solidFill>
                        <a:miter lim="400000"/>
                      </a:lnB>
                      <a:solidFill>
                        <a:srgbClr val="B7AB41">
                          <a:alpha val="50000"/>
                        </a:srgbClr>
                      </a:solidFill>
                    </a:tcPr>
                  </a:tc>
                  <a:tc hMerge="1">
                    <a:txBody>
                      <a:bodyPr/>
                      <a:lstStyle/>
                      <a:p>
                        <a:endParaRPr lang="en-US"/>
                      </a:p>
                    </a:txBody>
                    <a:tcPr/>
                  </a:tc>
                  <a:tc gridSpan="2">
                    <a:txBody>
                      <a:bodyPr/>
                      <a:lstStyle/>
                      <a:p>
                        <a:pPr algn="ctr">
                          <a:lnSpc>
                            <a:spcPts val="4600"/>
                          </a:lnSpc>
                          <a:tabLst>
                            <a:tab pos="520700" algn="l"/>
                          </a:tabLst>
                          <a:defRPr>
                            <a:solidFill>
                              <a:srgbClr val="000000"/>
                            </a:solidFill>
                          </a:defRPr>
                        </a:pPr>
                        <a:r>
                          <a:rPr sz="3600" b="1">
                            <a:latin typeface="+mn-lt"/>
                            <a:ea typeface="+mn-ea"/>
                            <a:cs typeface="+mn-cs"/>
                          </a:rPr>
                          <a:t>C</a:t>
                        </a:r>
                      </a:p>
                    </a:txBody>
                    <a:tcPr marL="38100" marR="38100" marT="38100" marB="38100" anchor="ctr" horzOverflow="overflow">
                      <a:lnL w="12700">
                        <a:solidFill>
                          <a:srgbClr val="000000"/>
                        </a:solidFill>
                        <a:miter lim="400000"/>
                      </a:lnL>
                      <a:lnR w="12700">
                        <a:solidFill>
                          <a:srgbClr val="000000"/>
                        </a:solidFill>
                        <a:miter lim="400000"/>
                      </a:lnR>
                      <a:lnB w="12700">
                        <a:solidFill>
                          <a:srgbClr val="000000"/>
                        </a:solidFill>
                        <a:miter lim="400000"/>
                      </a:lnB>
                      <a:solidFill>
                        <a:srgbClr val="B7AB41">
                          <a:alpha val="50000"/>
                        </a:srgbClr>
                      </a:solidFill>
                    </a:tcPr>
                  </a:tc>
                  <a:tc hMerge="1">
                    <a:txBody>
                      <a:bodyPr/>
                      <a:lstStyle/>
                      <a:p>
                        <a:endParaRPr lang="en-US"/>
                      </a:p>
                    </a:txBody>
                    <a:tcPr/>
                  </a:tc>
                  <a:tc gridSpan="2">
                    <a:txBody>
                      <a:bodyPr/>
                      <a:lstStyle/>
                      <a:p>
                        <a:pPr algn="ctr">
                          <a:lnSpc>
                            <a:spcPts val="4600"/>
                          </a:lnSpc>
                          <a:tabLst>
                            <a:tab pos="520700" algn="l"/>
                          </a:tabLst>
                          <a:defRPr>
                            <a:solidFill>
                              <a:srgbClr val="000000"/>
                            </a:solidFill>
                          </a:defRPr>
                        </a:pPr>
                        <a:r>
                          <a:rPr sz="3600" b="1">
                            <a:latin typeface="+mn-lt"/>
                            <a:ea typeface="+mn-ea"/>
                            <a:cs typeface="+mn-cs"/>
                          </a:rPr>
                          <a:t>A</a:t>
                        </a:r>
                      </a:p>
                    </a:txBody>
                    <a:tcPr marL="38100" marR="38100" marT="38100" marB="38100" anchor="ctr" horzOverflow="overflow">
                      <a:lnL w="12700">
                        <a:solidFill>
                          <a:srgbClr val="000000"/>
                        </a:solidFill>
                        <a:miter lim="400000"/>
                      </a:lnL>
                      <a:lnR w="12700">
                        <a:solidFill>
                          <a:srgbClr val="000000"/>
                        </a:solidFill>
                        <a:miter lim="400000"/>
                      </a:lnR>
                      <a:lnB w="12700">
                        <a:solidFill>
                          <a:srgbClr val="000000"/>
                        </a:solidFill>
                        <a:miter lim="400000"/>
                      </a:lnB>
                      <a:solidFill>
                        <a:srgbClr val="B7AB41">
                          <a:alpha val="50000"/>
                        </a:srgbClr>
                      </a:solidFill>
                    </a:tcPr>
                  </a:tc>
                  <a:tc hMerge="1">
                    <a:txBody>
                      <a:bodyPr/>
                      <a:lstStyle/>
                      <a:p>
                        <a:endParaRPr lang="en-US"/>
                      </a:p>
                    </a:txBody>
                    <a:tcPr/>
                  </a:tc>
                  <a:tc gridSpan="2">
                    <a:txBody>
                      <a:bodyPr/>
                      <a:lstStyle/>
                      <a:p>
                        <a:pPr algn="ctr">
                          <a:lnSpc>
                            <a:spcPts val="4600"/>
                          </a:lnSpc>
                          <a:tabLst>
                            <a:tab pos="520700" algn="l"/>
                          </a:tabLst>
                          <a:defRPr>
                            <a:solidFill>
                              <a:srgbClr val="000000"/>
                            </a:solidFill>
                          </a:defRPr>
                        </a:pPr>
                        <a:r>
                          <a:rPr sz="3600" b="1">
                            <a:latin typeface="+mn-lt"/>
                            <a:ea typeface="+mn-ea"/>
                            <a:cs typeface="+mn-cs"/>
                          </a:rPr>
                          <a:t>G</a:t>
                        </a:r>
                      </a:p>
                    </a:txBody>
                    <a:tcPr marL="38100" marR="38100" marT="38100" marB="38100" anchor="ctr" horzOverflow="overflow">
                      <a:lnL w="12700">
                        <a:solidFill>
                          <a:srgbClr val="000000"/>
                        </a:solidFill>
                        <a:miter lim="400000"/>
                      </a:lnL>
                      <a:lnR w="12700">
                        <a:solidFill>
                          <a:srgbClr val="000000"/>
                        </a:solidFill>
                        <a:miter lim="400000"/>
                      </a:lnR>
                      <a:lnB w="12700">
                        <a:solidFill>
                          <a:srgbClr val="000000"/>
                        </a:solidFill>
                        <a:miter lim="400000"/>
                      </a:lnB>
                      <a:solidFill>
                        <a:srgbClr val="B7AB41">
                          <a:alpha val="50000"/>
                        </a:srgbClr>
                      </a:solidFill>
                    </a:tcPr>
                  </a:tc>
                  <a:tc hMerge="1">
                    <a:txBody>
                      <a:bodyPr/>
                      <a:lstStyle/>
                      <a:p>
                        <a:endParaRPr lang="en-US"/>
                      </a:p>
                    </a:txBody>
                    <a:tcPr/>
                  </a:tc>
                  <a:tc>
                    <a:txBody>
                      <a:bodyPr/>
                      <a:lstStyle/>
                      <a:p>
                        <a:pPr marL="0" algn="ctr" defTabSz="914400">
                          <a:lnSpc>
                            <a:spcPts val="3300"/>
                          </a:lnSpc>
                          <a:tabLst>
                            <a:tab pos="520700" algn="l"/>
                          </a:tabLst>
                          <a:defRPr sz="2800">
                            <a:sym typeface="Hoefler Text"/>
                          </a:defRPr>
                        </a:pPr>
                        <a:endParaRPr/>
                      </a:p>
                    </a:txBody>
                    <a:tcPr marL="38100" marR="38100" marT="38100" marB="38100" anchor="ctr" horzOverflow="overflow">
                      <a:lnL w="12700">
                        <a:solidFill>
                          <a:srgbClr val="000000"/>
                        </a:solidFill>
                        <a:miter lim="400000"/>
                      </a:lnL>
                      <a:lnR w="0">
                        <a:miter lim="400000"/>
                      </a:lnR>
                      <a:lnT w="0">
                        <a:miter lim="400000"/>
                      </a:lnT>
                      <a:lnB w="12700">
                        <a:solidFill>
                          <a:srgbClr val="000000"/>
                        </a:solidFill>
                        <a:miter lim="400000"/>
                      </a:lnB>
                    </a:tcPr>
                  </a:tc>
                </a:tr>
                <a:tr h="339602">
                  <a:tc rowSpan="4">
                    <a:txBody>
                      <a:bodyPr/>
                      <a:lstStyle/>
                      <a:p>
                        <a:pPr algn="ctr">
                          <a:lnSpc>
                            <a:spcPts val="4600"/>
                          </a:lnSpc>
                          <a:tabLst>
                            <a:tab pos="520700" algn="l"/>
                          </a:tabLst>
                          <a:defRPr>
                            <a:solidFill>
                              <a:srgbClr val="000000"/>
                            </a:solidFill>
                          </a:defRPr>
                        </a:pPr>
                        <a:r>
                          <a:rPr sz="3600" b="1">
                            <a:latin typeface="+mn-lt"/>
                            <a:ea typeface="+mn-ea"/>
                            <a:cs typeface="+mn-cs"/>
                          </a:rPr>
                          <a:t>U</a:t>
                        </a:r>
                      </a:p>
                    </a:txBody>
                    <a:tcPr marL="38100" marR="38100" marT="38100" marB="38100" anchor="ctr" horzOverflow="overflow">
                      <a:lnR w="12700">
                        <a:solidFill>
                          <a:srgbClr val="000000"/>
                        </a:solidFill>
                        <a:miter lim="400000"/>
                      </a:lnR>
                      <a:lnT w="12700">
                        <a:solidFill>
                          <a:srgbClr val="000000"/>
                        </a:solidFill>
                        <a:miter lim="400000"/>
                      </a:lnT>
                      <a:lnB w="12700">
                        <a:solidFill>
                          <a:srgbClr val="000000"/>
                        </a:solidFill>
                        <a:miter lim="400000"/>
                      </a:lnB>
                      <a:solidFill>
                        <a:srgbClr val="B7AB41">
                          <a:alpha val="50000"/>
                        </a:srgbClr>
                      </a:solidFill>
                    </a:tcPr>
                  </a:tc>
                  <a:tc>
                    <a:txBody>
                      <a:bodyPr/>
                      <a:lstStyle/>
                      <a:p>
                        <a:pPr algn="ctr">
                          <a:lnSpc>
                            <a:spcPts val="2400"/>
                          </a:lnSpc>
                          <a:tabLst>
                            <a:tab pos="520700" algn="l"/>
                          </a:tabLst>
                          <a:defRPr>
                            <a:solidFill>
                              <a:srgbClr val="000000"/>
                            </a:solidFill>
                            <a:latin typeface="+mn-lt"/>
                            <a:ea typeface="+mn-ea"/>
                            <a:cs typeface="+mn-cs"/>
                          </a:defRPr>
                        </a:pPr>
                        <a:r>
                          <a:rPr b="1"/>
                          <a:t>UUU</a:t>
                        </a:r>
                      </a:p>
                    </a:txBody>
                    <a:tcPr marL="38100" marR="38100" marT="38100" marB="38100" anchor="ctr" horzOverflow="overflow">
                      <a:lnL w="12700">
                        <a:solidFill>
                          <a:srgbClr val="000000"/>
                        </a:solidFill>
                        <a:miter lim="400000"/>
                      </a:lnL>
                      <a:lnR w="0">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Phe</a:t>
                        </a:r>
                      </a:p>
                    </a:txBody>
                    <a:tcPr marL="38100" marR="38100" marT="38100" marB="38100" anchor="ctr" horzOverflow="overflow">
                      <a:lnL w="0">
                        <a:miter lim="400000"/>
                      </a:lnL>
                      <a:lnR w="12700">
                        <a:solidFill>
                          <a:srgbClr val="000000"/>
                        </a:solidFill>
                        <a:miter lim="400000"/>
                      </a:lnR>
                      <a:lnT w="12700">
                        <a:solidFill>
                          <a:srgbClr val="000000"/>
                        </a:solidFill>
                        <a:miter lim="400000"/>
                      </a:lnT>
                      <a:lnB w="0">
                        <a:miter lim="400000"/>
                      </a:lnB>
                      <a:solidFill>
                        <a:srgbClr val="A6A6C4">
                          <a:alpha val="15000"/>
                        </a:srgbClr>
                      </a:solidFill>
                    </a:tcPr>
                  </a:tc>
                  <a:tc>
                    <a:txBody>
                      <a:bodyPr/>
                      <a:lstStyle/>
                      <a:p>
                        <a:pPr algn="ctr">
                          <a:lnSpc>
                            <a:spcPts val="2100"/>
                          </a:lnSpc>
                          <a:tabLst>
                            <a:tab pos="520700" algn="l"/>
                          </a:tabLst>
                          <a:defRPr sz="2800">
                            <a:solidFill>
                              <a:srgbClr val="000000"/>
                            </a:solidFill>
                            <a:sym typeface="Hoefler Text"/>
                          </a:defRPr>
                        </a:pPr>
                        <a:r>
                          <a:rPr sz="1800" b="1">
                            <a:latin typeface="+mn-lt"/>
                            <a:ea typeface="+mn-ea"/>
                            <a:cs typeface="+mn-cs"/>
                            <a:sym typeface="Arial"/>
                          </a:rPr>
                          <a:t>UCU</a:t>
                        </a:r>
                      </a:p>
                    </a:txBody>
                    <a:tcPr marL="38100" marR="38100" marT="38100" marB="38100" anchor="ctr" horzOverflow="overflow">
                      <a:lnL w="12700">
                        <a:solidFill>
                          <a:srgbClr val="000000"/>
                        </a:solidFill>
                        <a:miter lim="400000"/>
                      </a:lnL>
                      <a:lnR w="0">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sz="2800">
                            <a:solidFill>
                              <a:srgbClr val="000000"/>
                            </a:solidFill>
                            <a:sym typeface="Hoefler Text"/>
                          </a:defRPr>
                        </a:pPr>
                        <a:r>
                          <a:rPr sz="1800">
                            <a:latin typeface="+mn-lt"/>
                            <a:ea typeface="+mn-ea"/>
                            <a:cs typeface="+mn-cs"/>
                            <a:sym typeface="Arial"/>
                          </a:rPr>
                          <a:t>Ser</a:t>
                        </a:r>
                      </a:p>
                    </a:txBody>
                    <a:tcPr marL="38100" marR="38100" marT="38100" marB="38100" anchor="ctr" horzOverflow="overflow">
                      <a:lnL w="0">
                        <a:miter lim="400000"/>
                      </a:lnL>
                      <a:lnR w="12700">
                        <a:solidFill>
                          <a:srgbClr val="000000"/>
                        </a:solidFill>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UAU</a:t>
                        </a:r>
                      </a:p>
                    </a:txBody>
                    <a:tcPr marL="38100" marR="38100" marT="38100" marB="38100" anchor="ctr" horzOverflow="overflow">
                      <a:lnL w="12700">
                        <a:solidFill>
                          <a:srgbClr val="000000"/>
                        </a:solidFill>
                        <a:miter lim="400000"/>
                      </a:lnL>
                      <a:lnR w="0">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Tyr</a:t>
                        </a:r>
                      </a:p>
                    </a:txBody>
                    <a:tcPr marL="38100" marR="38100" marT="38100" marB="38100" anchor="ctr" horzOverflow="overflow">
                      <a:lnL w="0">
                        <a:miter lim="400000"/>
                      </a:lnL>
                      <a:lnR w="12700">
                        <a:solidFill>
                          <a:srgbClr val="000000"/>
                        </a:solidFill>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UGU</a:t>
                        </a:r>
                      </a:p>
                    </a:txBody>
                    <a:tcPr marL="38100" marR="38100" marT="38100" marB="38100" anchor="ctr" horzOverflow="overflow">
                      <a:lnL w="12700">
                        <a:solidFill>
                          <a:srgbClr val="000000"/>
                        </a:solidFill>
                        <a:miter lim="400000"/>
                      </a:lnL>
                      <a:lnR w="0">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Cys</a:t>
                        </a:r>
                      </a:p>
                    </a:txBody>
                    <a:tcPr marL="38100" marR="38100" marT="38100" marB="38100" anchor="ctr" horzOverflow="overflow">
                      <a:lnL w="0">
                        <a:miter lim="400000"/>
                      </a:lnL>
                      <a:lnR w="12700">
                        <a:solidFill>
                          <a:srgbClr val="000000"/>
                        </a:solidFill>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U</a:t>
                        </a:r>
                      </a:p>
                    </a:txBody>
                    <a:tcPr marL="38100" marR="38100" marT="38100" marB="38100" anchor="ctr" horzOverflow="overflow">
                      <a:lnL w="12700">
                        <a:solidFill>
                          <a:srgbClr val="000000"/>
                        </a:solidFill>
                        <a:miter lim="400000"/>
                      </a:lnL>
                      <a:lnT w="12700">
                        <a:solidFill>
                          <a:srgbClr val="000000"/>
                        </a:solidFill>
                        <a:miter lim="400000"/>
                      </a:lnT>
                      <a:lnB w="0">
                        <a:miter lim="400000"/>
                      </a:lnB>
                      <a:solidFill>
                        <a:srgbClr val="B7AB41">
                          <a:alpha val="50000"/>
                        </a:srgbClr>
                      </a:solidFill>
                    </a:tcPr>
                  </a:tc>
                </a:tr>
                <a:tr h="360527">
                  <a:tc vMerge="1">
                    <a:txBody>
                      <a:bodyPr/>
                      <a:lstStyle/>
                      <a:p>
                        <a:endParaRPr lang="en-US"/>
                      </a:p>
                    </a:txBody>
                    <a:tcPr/>
                  </a:tc>
                  <a:tc>
                    <a:txBody>
                      <a:bodyPr/>
                      <a:lstStyle/>
                      <a:p>
                        <a:pPr algn="ctr">
                          <a:lnSpc>
                            <a:spcPts val="2400"/>
                          </a:lnSpc>
                          <a:tabLst>
                            <a:tab pos="520700" algn="l"/>
                          </a:tabLst>
                          <a:defRPr>
                            <a:solidFill>
                              <a:srgbClr val="000000"/>
                            </a:solidFill>
                            <a:latin typeface="+mn-lt"/>
                            <a:ea typeface="+mn-ea"/>
                            <a:cs typeface="+mn-cs"/>
                          </a:defRPr>
                        </a:pPr>
                        <a:r>
                          <a:rPr b="1"/>
                          <a:t>UUC</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Phe</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100"/>
                          </a:lnSpc>
                          <a:tabLst>
                            <a:tab pos="520700" algn="l"/>
                          </a:tabLst>
                          <a:defRPr sz="2800">
                            <a:solidFill>
                              <a:srgbClr val="000000"/>
                            </a:solidFill>
                            <a:sym typeface="Hoefler Text"/>
                          </a:defRPr>
                        </a:pPr>
                        <a:r>
                          <a:rPr sz="1800" b="1">
                            <a:latin typeface="+mn-lt"/>
                            <a:ea typeface="+mn-ea"/>
                            <a:cs typeface="+mn-cs"/>
                            <a:sym typeface="Arial"/>
                          </a:rPr>
                          <a:t>UCC</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sz="2800">
                            <a:solidFill>
                              <a:srgbClr val="000000"/>
                            </a:solidFill>
                            <a:sym typeface="Hoefler Text"/>
                          </a:defRPr>
                        </a:pPr>
                        <a:r>
                          <a:rPr sz="1800">
                            <a:latin typeface="+mn-lt"/>
                            <a:ea typeface="+mn-ea"/>
                            <a:cs typeface="+mn-cs"/>
                            <a:sym typeface="Arial"/>
                          </a:rPr>
                          <a:t>Ser</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UAC</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Tyr</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UGC</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Cys</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C</a:t>
                        </a:r>
                      </a:p>
                    </a:txBody>
                    <a:tcPr marL="38100" marR="38100" marT="38100" marB="38100" anchor="ctr" horzOverflow="overflow">
                      <a:lnL w="12700">
                        <a:solidFill>
                          <a:srgbClr val="000000"/>
                        </a:solidFill>
                        <a:miter lim="400000"/>
                      </a:lnL>
                      <a:lnT w="0">
                        <a:miter lim="400000"/>
                      </a:lnT>
                      <a:lnB w="0">
                        <a:miter lim="400000"/>
                      </a:lnB>
                      <a:solidFill>
                        <a:srgbClr val="B7AB41">
                          <a:alpha val="50000"/>
                        </a:srgbClr>
                      </a:solidFill>
                    </a:tcPr>
                  </a:tc>
                </a:tr>
                <a:tr h="361927">
                  <a:tc vMerge="1">
                    <a:txBody>
                      <a:bodyPr/>
                      <a:lstStyle/>
                      <a:p>
                        <a:endParaRPr lang="en-US"/>
                      </a:p>
                    </a:txBody>
                    <a:tcPr/>
                  </a:tc>
                  <a:tc>
                    <a:txBody>
                      <a:bodyPr/>
                      <a:lstStyle/>
                      <a:p>
                        <a:pPr algn="ctr">
                          <a:lnSpc>
                            <a:spcPts val="2400"/>
                          </a:lnSpc>
                          <a:tabLst>
                            <a:tab pos="520700" algn="l"/>
                          </a:tabLst>
                          <a:defRPr>
                            <a:solidFill>
                              <a:srgbClr val="000000"/>
                            </a:solidFill>
                            <a:latin typeface="+mn-lt"/>
                            <a:ea typeface="+mn-ea"/>
                            <a:cs typeface="+mn-cs"/>
                          </a:defRPr>
                        </a:pPr>
                        <a:r>
                          <a:rPr b="1"/>
                          <a:t>UUA</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Leu</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100"/>
                          </a:lnSpc>
                          <a:tabLst>
                            <a:tab pos="520700" algn="l"/>
                          </a:tabLst>
                          <a:defRPr sz="2800">
                            <a:solidFill>
                              <a:srgbClr val="000000"/>
                            </a:solidFill>
                            <a:sym typeface="Hoefler Text"/>
                          </a:defRPr>
                        </a:pPr>
                        <a:r>
                          <a:rPr sz="1800" b="1">
                            <a:latin typeface="+mn-lt"/>
                            <a:ea typeface="+mn-ea"/>
                            <a:cs typeface="+mn-cs"/>
                            <a:sym typeface="Arial"/>
                          </a:rPr>
                          <a:t>UCA</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sz="2800">
                            <a:solidFill>
                              <a:srgbClr val="000000"/>
                            </a:solidFill>
                            <a:sym typeface="Hoefler Text"/>
                          </a:defRPr>
                        </a:pPr>
                        <a:r>
                          <a:rPr sz="1800">
                            <a:latin typeface="+mn-lt"/>
                            <a:ea typeface="+mn-ea"/>
                            <a:cs typeface="+mn-cs"/>
                            <a:sym typeface="Arial"/>
                          </a:rPr>
                          <a:t>Ser</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FFFFFF"/>
                            </a:solidFill>
                            <a:latin typeface="+mn-lt"/>
                            <a:ea typeface="+mn-ea"/>
                            <a:cs typeface="+mn-cs"/>
                          </a:defRPr>
                        </a:pPr>
                        <a:r>
                          <a:rPr b="1"/>
                          <a:t>UAA</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FF2600"/>
                      </a:solidFill>
                    </a:tcPr>
                  </a:tc>
                  <a:tc>
                    <a:txBody>
                      <a:bodyPr/>
                      <a:lstStyle/>
                      <a:p>
                        <a:pPr algn="ctr">
                          <a:lnSpc>
                            <a:spcPts val="2400"/>
                          </a:lnSpc>
                          <a:tabLst>
                            <a:tab pos="520700" algn="l"/>
                          </a:tabLst>
                          <a:defRPr>
                            <a:solidFill>
                              <a:srgbClr val="000000"/>
                            </a:solidFill>
                          </a:defRPr>
                        </a:pPr>
                        <a:r>
                          <a:rPr b="1">
                            <a:latin typeface="+mn-lt"/>
                            <a:ea typeface="+mn-ea"/>
                            <a:cs typeface="+mn-cs"/>
                          </a:rPr>
                          <a:t>STOP</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FFFFFF"/>
                            </a:solidFill>
                            <a:latin typeface="+mn-lt"/>
                            <a:ea typeface="+mn-ea"/>
                            <a:cs typeface="+mn-cs"/>
                          </a:defRPr>
                        </a:pPr>
                        <a:r>
                          <a:rPr b="1"/>
                          <a:t>UGA</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FF2600"/>
                      </a:solidFill>
                    </a:tcPr>
                  </a:tc>
                  <a:tc>
                    <a:txBody>
                      <a:bodyPr/>
                      <a:lstStyle/>
                      <a:p>
                        <a:pPr algn="ctr">
                          <a:lnSpc>
                            <a:spcPts val="2400"/>
                          </a:lnSpc>
                          <a:tabLst>
                            <a:tab pos="520700" algn="l"/>
                          </a:tabLst>
                          <a:defRPr>
                            <a:solidFill>
                              <a:srgbClr val="000000"/>
                            </a:solidFill>
                          </a:defRPr>
                        </a:pPr>
                        <a:r>
                          <a:rPr b="1">
                            <a:latin typeface="+mn-lt"/>
                            <a:ea typeface="+mn-ea"/>
                            <a:cs typeface="+mn-cs"/>
                          </a:rPr>
                          <a:t>STOP</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A</a:t>
                        </a:r>
                      </a:p>
                    </a:txBody>
                    <a:tcPr marL="38100" marR="38100" marT="38100" marB="38100" anchor="ctr" horzOverflow="overflow">
                      <a:lnL w="12700">
                        <a:solidFill>
                          <a:srgbClr val="000000"/>
                        </a:solidFill>
                        <a:miter lim="400000"/>
                      </a:lnL>
                      <a:lnT w="0">
                        <a:miter lim="400000"/>
                      </a:lnT>
                      <a:lnB w="0">
                        <a:miter lim="400000"/>
                      </a:lnB>
                      <a:solidFill>
                        <a:srgbClr val="B7AB41">
                          <a:alpha val="50000"/>
                        </a:srgbClr>
                      </a:solidFill>
                    </a:tcPr>
                  </a:tc>
                </a:tr>
                <a:tr h="363233">
                  <a:tc vMerge="1">
                    <a:txBody>
                      <a:bodyPr/>
                      <a:lstStyle/>
                      <a:p>
                        <a:endParaRPr lang="en-US"/>
                      </a:p>
                    </a:txBody>
                    <a:tcPr/>
                  </a:tc>
                  <a:tc>
                    <a:txBody>
                      <a:bodyPr/>
                      <a:lstStyle/>
                      <a:p>
                        <a:pPr algn="ctr">
                          <a:lnSpc>
                            <a:spcPts val="2400"/>
                          </a:lnSpc>
                          <a:tabLst>
                            <a:tab pos="520700" algn="l"/>
                          </a:tabLst>
                          <a:defRPr>
                            <a:solidFill>
                              <a:srgbClr val="000000"/>
                            </a:solidFill>
                            <a:latin typeface="+mn-lt"/>
                            <a:ea typeface="+mn-ea"/>
                            <a:cs typeface="+mn-cs"/>
                          </a:defRPr>
                        </a:pPr>
                        <a:r>
                          <a:rPr b="1"/>
                          <a:t>UUG</a:t>
                        </a:r>
                      </a:p>
                    </a:txBody>
                    <a:tcPr marL="38100" marR="38100" marT="38100" marB="38100" anchor="ctr" horzOverflow="overflow">
                      <a:lnL w="12700">
                        <a:solidFill>
                          <a:srgbClr val="000000"/>
                        </a:solidFill>
                        <a:miter lim="400000"/>
                      </a:lnL>
                      <a:lnR w="0">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Leu</a:t>
                        </a:r>
                      </a:p>
                    </a:txBody>
                    <a:tcPr marL="38100" marR="38100" marT="38100" marB="38100" anchor="ctr" horzOverflow="overflow">
                      <a:lnL w="0">
                        <a:miter lim="400000"/>
                      </a:lnL>
                      <a:lnR w="12700">
                        <a:solidFill>
                          <a:srgbClr val="000000"/>
                        </a:solidFill>
                        <a:miter lim="400000"/>
                      </a:lnR>
                      <a:lnT w="0">
                        <a:miter lim="400000"/>
                      </a:lnT>
                      <a:lnB w="12700">
                        <a:solidFill>
                          <a:srgbClr val="000000"/>
                        </a:solidFill>
                        <a:miter lim="400000"/>
                      </a:lnB>
                      <a:solidFill>
                        <a:srgbClr val="A6A6C4">
                          <a:alpha val="15000"/>
                        </a:srgbClr>
                      </a:solidFill>
                    </a:tcPr>
                  </a:tc>
                  <a:tc>
                    <a:txBody>
                      <a:bodyPr/>
                      <a:lstStyle/>
                      <a:p>
                        <a:pPr algn="ctr">
                          <a:lnSpc>
                            <a:spcPts val="2100"/>
                          </a:lnSpc>
                          <a:tabLst>
                            <a:tab pos="520700" algn="l"/>
                          </a:tabLst>
                          <a:defRPr sz="2800">
                            <a:solidFill>
                              <a:srgbClr val="000000"/>
                            </a:solidFill>
                            <a:sym typeface="Hoefler Text"/>
                          </a:defRPr>
                        </a:pPr>
                        <a:r>
                          <a:rPr sz="1800" b="1">
                            <a:latin typeface="+mn-lt"/>
                            <a:ea typeface="+mn-ea"/>
                            <a:cs typeface="+mn-cs"/>
                            <a:sym typeface="Arial"/>
                          </a:rPr>
                          <a:t>UCG</a:t>
                        </a:r>
                      </a:p>
                    </a:txBody>
                    <a:tcPr marL="38100" marR="38100" marT="38100" marB="38100" anchor="ctr" horzOverflow="overflow">
                      <a:lnL w="12700">
                        <a:solidFill>
                          <a:srgbClr val="000000"/>
                        </a:solidFill>
                        <a:miter lim="400000"/>
                      </a:lnL>
                      <a:lnR w="0">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sz="2800">
                            <a:solidFill>
                              <a:srgbClr val="000000"/>
                            </a:solidFill>
                            <a:sym typeface="Hoefler Text"/>
                          </a:defRPr>
                        </a:pPr>
                        <a:r>
                          <a:rPr sz="1800">
                            <a:latin typeface="+mn-lt"/>
                            <a:ea typeface="+mn-ea"/>
                            <a:cs typeface="+mn-cs"/>
                            <a:sym typeface="Arial"/>
                          </a:rPr>
                          <a:t>Ser</a:t>
                        </a:r>
                      </a:p>
                    </a:txBody>
                    <a:tcPr marL="38100" marR="38100" marT="38100" marB="38100" anchor="ctr" horzOverflow="overflow">
                      <a:lnL w="0">
                        <a:miter lim="400000"/>
                      </a:lnL>
                      <a:lnR w="12700">
                        <a:solidFill>
                          <a:srgbClr val="000000"/>
                        </a:solidFill>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FFFFFF"/>
                            </a:solidFill>
                            <a:latin typeface="+mn-lt"/>
                            <a:ea typeface="+mn-ea"/>
                            <a:cs typeface="+mn-cs"/>
                          </a:defRPr>
                        </a:pPr>
                        <a:r>
                          <a:rPr b="1"/>
                          <a:t>UAG</a:t>
                        </a:r>
                      </a:p>
                    </a:txBody>
                    <a:tcPr marL="38100" marR="38100" marT="38100" marB="38100" anchor="ctr" horzOverflow="overflow">
                      <a:lnL w="12700">
                        <a:solidFill>
                          <a:srgbClr val="000000"/>
                        </a:solidFill>
                        <a:miter lim="400000"/>
                      </a:lnL>
                      <a:lnR w="0">
                        <a:miter lim="400000"/>
                      </a:lnR>
                      <a:lnT w="0">
                        <a:miter lim="400000"/>
                      </a:lnT>
                      <a:lnB w="12700">
                        <a:solidFill>
                          <a:srgbClr val="000000"/>
                        </a:solidFill>
                        <a:miter lim="400000"/>
                      </a:lnB>
                      <a:solidFill>
                        <a:srgbClr val="FF2600"/>
                      </a:solidFill>
                    </a:tcPr>
                  </a:tc>
                  <a:tc>
                    <a:txBody>
                      <a:bodyPr/>
                      <a:lstStyle/>
                      <a:p>
                        <a:pPr algn="ctr">
                          <a:lnSpc>
                            <a:spcPts val="2400"/>
                          </a:lnSpc>
                          <a:tabLst>
                            <a:tab pos="520700" algn="l"/>
                          </a:tabLst>
                          <a:defRPr>
                            <a:solidFill>
                              <a:srgbClr val="000000"/>
                            </a:solidFill>
                          </a:defRPr>
                        </a:pPr>
                        <a:r>
                          <a:rPr b="1">
                            <a:latin typeface="+mn-lt"/>
                            <a:ea typeface="+mn-ea"/>
                            <a:cs typeface="+mn-cs"/>
                          </a:rPr>
                          <a:t>STOP</a:t>
                        </a:r>
                      </a:p>
                    </a:txBody>
                    <a:tcPr marL="38100" marR="38100" marT="38100" marB="38100" anchor="ctr" horzOverflow="overflow">
                      <a:lnL w="0">
                        <a:miter lim="400000"/>
                      </a:lnL>
                      <a:lnR w="12700">
                        <a:solidFill>
                          <a:srgbClr val="000000"/>
                        </a:solidFill>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UGG</a:t>
                        </a:r>
                      </a:p>
                    </a:txBody>
                    <a:tcPr marL="38100" marR="38100" marT="38100" marB="38100" anchor="ctr" horzOverflow="overflow">
                      <a:lnL w="12700">
                        <a:solidFill>
                          <a:srgbClr val="000000"/>
                        </a:solidFill>
                        <a:miter lim="400000"/>
                      </a:lnL>
                      <a:lnR w="0">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Trp</a:t>
                        </a:r>
                      </a:p>
                    </a:txBody>
                    <a:tcPr marL="38100" marR="38100" marT="38100" marB="38100" anchor="ctr" horzOverflow="overflow">
                      <a:lnL w="0">
                        <a:miter lim="400000"/>
                      </a:lnL>
                      <a:lnR w="12700">
                        <a:solidFill>
                          <a:srgbClr val="000000"/>
                        </a:solidFill>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G</a:t>
                        </a:r>
                      </a:p>
                    </a:txBody>
                    <a:tcPr marL="38100" marR="38100" marT="38100" marB="38100" anchor="ctr" horzOverflow="overflow">
                      <a:lnL w="12700">
                        <a:solidFill>
                          <a:srgbClr val="000000"/>
                        </a:solidFill>
                        <a:miter lim="400000"/>
                      </a:lnL>
                      <a:lnT w="0">
                        <a:miter lim="400000"/>
                      </a:lnT>
                      <a:lnB w="12700">
                        <a:solidFill>
                          <a:srgbClr val="000000"/>
                        </a:solidFill>
                        <a:miter lim="400000"/>
                      </a:lnB>
                      <a:solidFill>
                        <a:srgbClr val="B7AB41">
                          <a:alpha val="50000"/>
                        </a:srgbClr>
                      </a:solidFill>
                    </a:tcPr>
                  </a:tc>
                </a:tr>
                <a:tr h="359219">
                  <a:tc rowSpan="4">
                    <a:txBody>
                      <a:bodyPr/>
                      <a:lstStyle/>
                      <a:p>
                        <a:pPr algn="ctr">
                          <a:lnSpc>
                            <a:spcPts val="4600"/>
                          </a:lnSpc>
                          <a:tabLst>
                            <a:tab pos="520700" algn="l"/>
                          </a:tabLst>
                          <a:defRPr>
                            <a:solidFill>
                              <a:srgbClr val="000000"/>
                            </a:solidFill>
                          </a:defRPr>
                        </a:pPr>
                        <a:r>
                          <a:rPr sz="3600" b="1">
                            <a:latin typeface="+mn-lt"/>
                            <a:ea typeface="+mn-ea"/>
                            <a:cs typeface="+mn-cs"/>
                          </a:rPr>
                          <a:t>C</a:t>
                        </a:r>
                      </a:p>
                    </a:txBody>
                    <a:tcPr marL="38100" marR="38100" marT="38100" marB="38100" anchor="ctr" horzOverflow="overflow">
                      <a:lnR w="12700">
                        <a:solidFill>
                          <a:srgbClr val="000000"/>
                        </a:solidFill>
                        <a:miter lim="400000"/>
                      </a:lnR>
                      <a:lnT w="12700">
                        <a:solidFill>
                          <a:srgbClr val="000000"/>
                        </a:solidFill>
                        <a:miter lim="400000"/>
                      </a:lnT>
                      <a:lnB w="12700">
                        <a:solidFill>
                          <a:srgbClr val="000000"/>
                        </a:solidFill>
                        <a:miter lim="400000"/>
                      </a:lnB>
                      <a:solidFill>
                        <a:srgbClr val="B7AB41">
                          <a:alpha val="50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CUU</a:t>
                        </a:r>
                      </a:p>
                    </a:txBody>
                    <a:tcPr marL="38100" marR="38100" marT="38100" marB="38100" anchor="ctr" horzOverflow="overflow">
                      <a:lnL w="12700">
                        <a:solidFill>
                          <a:srgbClr val="000000"/>
                        </a:solidFill>
                        <a:miter lim="400000"/>
                      </a:lnL>
                      <a:lnR w="0">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Leu</a:t>
                        </a:r>
                      </a:p>
                    </a:txBody>
                    <a:tcPr marL="38100" marR="38100" marT="38100" marB="38100" anchor="ctr" horzOverflow="overflow">
                      <a:lnL w="0">
                        <a:miter lim="400000"/>
                      </a:lnL>
                      <a:lnR w="12700">
                        <a:solidFill>
                          <a:srgbClr val="000000"/>
                        </a:solidFill>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CCU</a:t>
                        </a:r>
                      </a:p>
                    </a:txBody>
                    <a:tcPr marL="38100" marR="38100" marT="38100" marB="38100" anchor="ctr" horzOverflow="overflow">
                      <a:lnL w="12700">
                        <a:solidFill>
                          <a:srgbClr val="000000"/>
                        </a:solidFill>
                        <a:miter lim="400000"/>
                      </a:lnL>
                      <a:lnR w="0">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Pro</a:t>
                        </a:r>
                      </a:p>
                    </a:txBody>
                    <a:tcPr marL="38100" marR="38100" marT="38100" marB="38100" anchor="ctr" horzOverflow="overflow">
                      <a:lnL w="0">
                        <a:miter lim="400000"/>
                      </a:lnL>
                      <a:lnR w="12700">
                        <a:solidFill>
                          <a:srgbClr val="000000"/>
                        </a:solidFill>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CAU</a:t>
                        </a:r>
                      </a:p>
                    </a:txBody>
                    <a:tcPr marL="38100" marR="38100" marT="38100" marB="38100" anchor="ctr" horzOverflow="overflow">
                      <a:lnL w="12700">
                        <a:solidFill>
                          <a:srgbClr val="000000"/>
                        </a:solidFill>
                        <a:miter lim="400000"/>
                      </a:lnL>
                      <a:lnR w="0">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His</a:t>
                        </a:r>
                      </a:p>
                    </a:txBody>
                    <a:tcPr marL="38100" marR="38100" marT="38100" marB="38100" anchor="ctr" horzOverflow="overflow">
                      <a:lnL w="0">
                        <a:miter lim="400000"/>
                      </a:lnL>
                      <a:lnR w="12700">
                        <a:solidFill>
                          <a:srgbClr val="000000"/>
                        </a:solidFill>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CGU</a:t>
                        </a:r>
                      </a:p>
                    </a:txBody>
                    <a:tcPr marL="38100" marR="38100" marT="38100" marB="38100" anchor="ctr" horzOverflow="overflow">
                      <a:lnL w="12700">
                        <a:solidFill>
                          <a:srgbClr val="000000"/>
                        </a:solidFill>
                        <a:miter lim="400000"/>
                      </a:lnL>
                      <a:lnR w="0">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Arg</a:t>
                        </a:r>
                      </a:p>
                    </a:txBody>
                    <a:tcPr marL="38100" marR="38100" marT="38100" marB="38100" anchor="ctr" horzOverflow="overflow">
                      <a:lnL w="0">
                        <a:miter lim="400000"/>
                      </a:lnL>
                      <a:lnR w="12700">
                        <a:solidFill>
                          <a:srgbClr val="000000"/>
                        </a:solidFill>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U</a:t>
                        </a:r>
                      </a:p>
                    </a:txBody>
                    <a:tcPr marL="38100" marR="38100" marT="38100" marB="38100" anchor="ctr" horzOverflow="overflow">
                      <a:lnL w="12700">
                        <a:solidFill>
                          <a:srgbClr val="000000"/>
                        </a:solidFill>
                        <a:miter lim="400000"/>
                      </a:lnL>
                      <a:lnT w="12700">
                        <a:solidFill>
                          <a:srgbClr val="000000"/>
                        </a:solidFill>
                        <a:miter lim="400000"/>
                      </a:lnT>
                      <a:lnB w="0">
                        <a:miter lim="400000"/>
                      </a:lnB>
                      <a:solidFill>
                        <a:srgbClr val="B7AB41">
                          <a:alpha val="50000"/>
                        </a:srgbClr>
                      </a:solidFill>
                    </a:tcPr>
                  </a:tc>
                </a:tr>
                <a:tr h="361522">
                  <a:tc vMerge="1">
                    <a:txBody>
                      <a:bodyPr/>
                      <a:lstStyle/>
                      <a:p>
                        <a:endParaRPr lang="en-US"/>
                      </a:p>
                    </a:txBody>
                    <a:tcPr/>
                  </a:tc>
                  <a:tc>
                    <a:txBody>
                      <a:bodyPr/>
                      <a:lstStyle/>
                      <a:p>
                        <a:pPr algn="ctr">
                          <a:lnSpc>
                            <a:spcPts val="2400"/>
                          </a:lnSpc>
                          <a:tabLst>
                            <a:tab pos="520700" algn="l"/>
                          </a:tabLst>
                          <a:defRPr>
                            <a:solidFill>
                              <a:srgbClr val="000000"/>
                            </a:solidFill>
                          </a:defRPr>
                        </a:pPr>
                        <a:r>
                          <a:rPr b="1">
                            <a:latin typeface="+mn-lt"/>
                            <a:ea typeface="+mn-ea"/>
                            <a:cs typeface="+mn-cs"/>
                          </a:rPr>
                          <a:t>CUC</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Leu</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CCC</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Pro</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CAC</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His</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CGC</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Arg</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C</a:t>
                        </a:r>
                      </a:p>
                    </a:txBody>
                    <a:tcPr marL="38100" marR="38100" marT="38100" marB="38100" anchor="ctr" horzOverflow="overflow">
                      <a:lnL w="12700">
                        <a:solidFill>
                          <a:srgbClr val="000000"/>
                        </a:solidFill>
                        <a:miter lim="400000"/>
                      </a:lnL>
                      <a:lnT w="0">
                        <a:miter lim="400000"/>
                      </a:lnT>
                      <a:lnB w="0">
                        <a:miter lim="400000"/>
                      </a:lnB>
                      <a:solidFill>
                        <a:srgbClr val="B7AB41">
                          <a:alpha val="50000"/>
                        </a:srgbClr>
                      </a:solidFill>
                    </a:tcPr>
                  </a:tc>
                </a:tr>
                <a:tr h="361724">
                  <a:tc vMerge="1">
                    <a:txBody>
                      <a:bodyPr/>
                      <a:lstStyle/>
                      <a:p>
                        <a:endParaRPr lang="en-US"/>
                      </a:p>
                    </a:txBody>
                    <a:tcPr/>
                  </a:tc>
                  <a:tc>
                    <a:txBody>
                      <a:bodyPr/>
                      <a:lstStyle/>
                      <a:p>
                        <a:pPr algn="ctr">
                          <a:lnSpc>
                            <a:spcPts val="2400"/>
                          </a:lnSpc>
                          <a:tabLst>
                            <a:tab pos="520700" algn="l"/>
                          </a:tabLst>
                          <a:defRPr>
                            <a:solidFill>
                              <a:srgbClr val="000000"/>
                            </a:solidFill>
                          </a:defRPr>
                        </a:pPr>
                        <a:r>
                          <a:rPr b="1">
                            <a:latin typeface="+mn-lt"/>
                            <a:ea typeface="+mn-ea"/>
                            <a:cs typeface="+mn-cs"/>
                          </a:rPr>
                          <a:t>CUA</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Leu</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CCA</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Pro</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CAA</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Gln</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CGA</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Arg</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A</a:t>
                        </a:r>
                      </a:p>
                    </a:txBody>
                    <a:tcPr marL="38100" marR="38100" marT="38100" marB="38100" anchor="ctr" horzOverflow="overflow">
                      <a:lnL w="12700">
                        <a:solidFill>
                          <a:srgbClr val="000000"/>
                        </a:solidFill>
                        <a:miter lim="400000"/>
                      </a:lnL>
                      <a:lnT w="0">
                        <a:miter lim="400000"/>
                      </a:lnT>
                      <a:lnB w="0">
                        <a:miter lim="400000"/>
                      </a:lnB>
                      <a:solidFill>
                        <a:srgbClr val="B7AB41">
                          <a:alpha val="50000"/>
                        </a:srgbClr>
                      </a:solidFill>
                    </a:tcPr>
                  </a:tc>
                </a:tr>
                <a:tr h="366000">
                  <a:tc vMerge="1">
                    <a:txBody>
                      <a:bodyPr/>
                      <a:lstStyle/>
                      <a:p>
                        <a:endParaRPr lang="en-US"/>
                      </a:p>
                    </a:txBody>
                    <a:tcPr/>
                  </a:tc>
                  <a:tc>
                    <a:txBody>
                      <a:bodyPr/>
                      <a:lstStyle/>
                      <a:p>
                        <a:pPr algn="ctr">
                          <a:lnSpc>
                            <a:spcPts val="2400"/>
                          </a:lnSpc>
                          <a:tabLst>
                            <a:tab pos="520700" algn="l"/>
                          </a:tabLst>
                          <a:defRPr>
                            <a:solidFill>
                              <a:srgbClr val="000000"/>
                            </a:solidFill>
                          </a:defRPr>
                        </a:pPr>
                        <a:r>
                          <a:rPr b="1">
                            <a:latin typeface="+mn-lt"/>
                            <a:ea typeface="+mn-ea"/>
                            <a:cs typeface="+mn-cs"/>
                          </a:rPr>
                          <a:t>CUG</a:t>
                        </a:r>
                      </a:p>
                    </a:txBody>
                    <a:tcPr marL="38100" marR="38100" marT="38100" marB="38100" anchor="ctr" horzOverflow="overflow">
                      <a:lnL w="12700">
                        <a:solidFill>
                          <a:srgbClr val="000000"/>
                        </a:solidFill>
                        <a:miter lim="400000"/>
                      </a:lnL>
                      <a:lnR w="0">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Leu</a:t>
                        </a:r>
                      </a:p>
                    </a:txBody>
                    <a:tcPr marL="38100" marR="38100" marT="38100" marB="38100" anchor="ctr" horzOverflow="overflow">
                      <a:lnL w="0">
                        <a:miter lim="400000"/>
                      </a:lnL>
                      <a:lnR w="12700">
                        <a:solidFill>
                          <a:srgbClr val="000000"/>
                        </a:solidFill>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CCG</a:t>
                        </a:r>
                      </a:p>
                    </a:txBody>
                    <a:tcPr marL="38100" marR="38100" marT="38100" marB="38100" anchor="ctr" horzOverflow="overflow">
                      <a:lnL w="12700">
                        <a:solidFill>
                          <a:srgbClr val="000000"/>
                        </a:solidFill>
                        <a:miter lim="400000"/>
                      </a:lnL>
                      <a:lnR w="0">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Pro</a:t>
                        </a:r>
                      </a:p>
                    </a:txBody>
                    <a:tcPr marL="38100" marR="38100" marT="38100" marB="38100" anchor="ctr" horzOverflow="overflow">
                      <a:lnL w="0">
                        <a:miter lim="400000"/>
                      </a:lnL>
                      <a:lnR w="12700">
                        <a:solidFill>
                          <a:srgbClr val="000000"/>
                        </a:solidFill>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CAG</a:t>
                        </a:r>
                      </a:p>
                    </a:txBody>
                    <a:tcPr marL="38100" marR="38100" marT="38100" marB="38100" anchor="ctr" horzOverflow="overflow">
                      <a:lnL w="12700">
                        <a:solidFill>
                          <a:srgbClr val="000000"/>
                        </a:solidFill>
                        <a:miter lim="400000"/>
                      </a:lnL>
                      <a:lnR w="0">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Gln</a:t>
                        </a:r>
                      </a:p>
                    </a:txBody>
                    <a:tcPr marL="38100" marR="38100" marT="38100" marB="38100" anchor="ctr" horzOverflow="overflow">
                      <a:lnL w="0">
                        <a:miter lim="400000"/>
                      </a:lnL>
                      <a:lnR w="12700">
                        <a:solidFill>
                          <a:srgbClr val="000000"/>
                        </a:solidFill>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CGG</a:t>
                        </a:r>
                      </a:p>
                    </a:txBody>
                    <a:tcPr marL="38100" marR="38100" marT="38100" marB="38100" anchor="ctr" horzOverflow="overflow">
                      <a:lnL w="12700">
                        <a:solidFill>
                          <a:srgbClr val="000000"/>
                        </a:solidFill>
                        <a:miter lim="400000"/>
                      </a:lnL>
                      <a:lnR w="0">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Arg</a:t>
                        </a:r>
                      </a:p>
                    </a:txBody>
                    <a:tcPr marL="38100" marR="38100" marT="38100" marB="38100" anchor="ctr" horzOverflow="overflow">
                      <a:lnL w="0">
                        <a:miter lim="400000"/>
                      </a:lnL>
                      <a:lnR w="12700">
                        <a:solidFill>
                          <a:srgbClr val="000000"/>
                        </a:solidFill>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G</a:t>
                        </a:r>
                      </a:p>
                    </a:txBody>
                    <a:tcPr marL="38100" marR="38100" marT="38100" marB="38100" anchor="ctr" horzOverflow="overflow">
                      <a:lnL w="12700">
                        <a:solidFill>
                          <a:srgbClr val="000000"/>
                        </a:solidFill>
                        <a:miter lim="400000"/>
                      </a:lnL>
                      <a:lnT w="0">
                        <a:miter lim="400000"/>
                      </a:lnT>
                      <a:lnB w="12700">
                        <a:solidFill>
                          <a:srgbClr val="000000"/>
                        </a:solidFill>
                        <a:miter lim="400000"/>
                      </a:lnB>
                      <a:solidFill>
                        <a:srgbClr val="B7AB41">
                          <a:alpha val="50000"/>
                        </a:srgbClr>
                      </a:solidFill>
                    </a:tcPr>
                  </a:tc>
                </a:tr>
                <a:tr h="359219">
                  <a:tc rowSpan="4">
                    <a:txBody>
                      <a:bodyPr/>
                      <a:lstStyle/>
                      <a:p>
                        <a:pPr algn="ctr">
                          <a:lnSpc>
                            <a:spcPts val="4600"/>
                          </a:lnSpc>
                          <a:tabLst>
                            <a:tab pos="520700" algn="l"/>
                          </a:tabLst>
                          <a:defRPr>
                            <a:solidFill>
                              <a:srgbClr val="000000"/>
                            </a:solidFill>
                          </a:defRPr>
                        </a:pPr>
                        <a:r>
                          <a:rPr sz="3600" b="1">
                            <a:latin typeface="+mn-lt"/>
                            <a:ea typeface="+mn-ea"/>
                            <a:cs typeface="+mn-cs"/>
                          </a:rPr>
                          <a:t>A</a:t>
                        </a:r>
                      </a:p>
                    </a:txBody>
                    <a:tcPr marL="38100" marR="38100" marT="38100" marB="38100" anchor="ctr" horzOverflow="overflow">
                      <a:lnR w="12700">
                        <a:solidFill>
                          <a:srgbClr val="000000"/>
                        </a:solidFill>
                        <a:miter lim="400000"/>
                      </a:lnR>
                      <a:lnT w="12700">
                        <a:solidFill>
                          <a:srgbClr val="000000"/>
                        </a:solidFill>
                        <a:miter lim="400000"/>
                      </a:lnT>
                      <a:lnB w="12700">
                        <a:solidFill>
                          <a:srgbClr val="000000"/>
                        </a:solidFill>
                        <a:miter lim="400000"/>
                      </a:lnB>
                      <a:solidFill>
                        <a:srgbClr val="B7AB41">
                          <a:alpha val="50000"/>
                        </a:srgbClr>
                      </a:solidFill>
                    </a:tcPr>
                  </a:tc>
                  <a:tc>
                    <a:txBody>
                      <a:bodyPr/>
                      <a:lstStyle/>
                      <a:p>
                        <a:pPr algn="ctr">
                          <a:lnSpc>
                            <a:spcPts val="2400"/>
                          </a:lnSpc>
                          <a:tabLst>
                            <a:tab pos="520700" algn="l"/>
                          </a:tabLst>
                          <a:defRPr>
                            <a:solidFill>
                              <a:srgbClr val="000000"/>
                            </a:solidFill>
                            <a:latin typeface="+mn-lt"/>
                            <a:ea typeface="+mn-ea"/>
                            <a:cs typeface="+mn-cs"/>
                          </a:defRPr>
                        </a:pPr>
                        <a:r>
                          <a:rPr b="1"/>
                          <a:t>AUU</a:t>
                        </a:r>
                      </a:p>
                    </a:txBody>
                    <a:tcPr marL="38100" marR="38100" marT="38100" marB="38100" anchor="ctr" horzOverflow="overflow">
                      <a:lnL w="12700">
                        <a:solidFill>
                          <a:srgbClr val="000000"/>
                        </a:solidFill>
                        <a:miter lim="400000"/>
                      </a:lnL>
                      <a:lnR w="0">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Ile</a:t>
                        </a:r>
                      </a:p>
                    </a:txBody>
                    <a:tcPr marL="38100" marR="38100" marT="38100" marB="38100" anchor="ctr" horzOverflow="overflow">
                      <a:lnL w="0">
                        <a:miter lim="400000"/>
                      </a:lnL>
                      <a:lnR w="12700">
                        <a:solidFill>
                          <a:srgbClr val="000000"/>
                        </a:solidFill>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ACU</a:t>
                        </a:r>
                      </a:p>
                    </a:txBody>
                    <a:tcPr marL="38100" marR="38100" marT="38100" marB="38100" anchor="ctr" horzOverflow="overflow">
                      <a:lnL w="12700">
                        <a:solidFill>
                          <a:srgbClr val="000000"/>
                        </a:solidFill>
                        <a:miter lim="400000"/>
                      </a:lnL>
                      <a:lnR w="0">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Thr</a:t>
                        </a:r>
                      </a:p>
                    </a:txBody>
                    <a:tcPr marL="38100" marR="38100" marT="38100" marB="38100" anchor="ctr" horzOverflow="overflow">
                      <a:lnL w="0">
                        <a:miter lim="400000"/>
                      </a:lnL>
                      <a:lnR w="12700">
                        <a:solidFill>
                          <a:srgbClr val="000000"/>
                        </a:solidFill>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AAU</a:t>
                        </a:r>
                      </a:p>
                    </a:txBody>
                    <a:tcPr marL="38100" marR="38100" marT="38100" marB="38100" anchor="ctr" horzOverflow="overflow">
                      <a:lnL w="12700">
                        <a:solidFill>
                          <a:srgbClr val="000000"/>
                        </a:solidFill>
                        <a:miter lim="400000"/>
                      </a:lnL>
                      <a:lnR w="0">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Asn</a:t>
                        </a:r>
                      </a:p>
                    </a:txBody>
                    <a:tcPr marL="38100" marR="38100" marT="38100" marB="38100" anchor="ctr" horzOverflow="overflow">
                      <a:lnL w="0">
                        <a:miter lim="400000"/>
                      </a:lnL>
                      <a:lnR w="12700">
                        <a:solidFill>
                          <a:srgbClr val="000000"/>
                        </a:solidFill>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AGU</a:t>
                        </a:r>
                      </a:p>
                    </a:txBody>
                    <a:tcPr marL="38100" marR="38100" marT="38100" marB="38100" anchor="ctr" horzOverflow="overflow">
                      <a:lnL w="12700">
                        <a:solidFill>
                          <a:srgbClr val="000000"/>
                        </a:solidFill>
                        <a:miter lim="400000"/>
                      </a:lnL>
                      <a:lnR w="0">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sz="2800">
                            <a:solidFill>
                              <a:srgbClr val="000000"/>
                            </a:solidFill>
                            <a:sym typeface="Hoefler Text"/>
                          </a:defRPr>
                        </a:pPr>
                        <a:r>
                          <a:rPr sz="1800">
                            <a:latin typeface="+mn-lt"/>
                            <a:ea typeface="+mn-ea"/>
                            <a:cs typeface="+mn-cs"/>
                            <a:sym typeface="Arial"/>
                          </a:rPr>
                          <a:t>Ser</a:t>
                        </a:r>
                      </a:p>
                    </a:txBody>
                    <a:tcPr marL="38100" marR="38100" marT="38100" marB="38100" anchor="ctr" horzOverflow="overflow">
                      <a:lnL w="0">
                        <a:miter lim="400000"/>
                      </a:lnL>
                      <a:lnR w="12700">
                        <a:solidFill>
                          <a:srgbClr val="000000"/>
                        </a:solidFill>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U</a:t>
                        </a:r>
                      </a:p>
                    </a:txBody>
                    <a:tcPr marL="38100" marR="38100" marT="38100" marB="38100" anchor="ctr" horzOverflow="overflow">
                      <a:lnL w="12700">
                        <a:solidFill>
                          <a:srgbClr val="000000"/>
                        </a:solidFill>
                        <a:miter lim="400000"/>
                      </a:lnL>
                      <a:lnT w="12700">
                        <a:solidFill>
                          <a:srgbClr val="000000"/>
                        </a:solidFill>
                        <a:miter lim="400000"/>
                      </a:lnT>
                      <a:lnB w="0">
                        <a:miter lim="400000"/>
                      </a:lnB>
                      <a:solidFill>
                        <a:srgbClr val="B7AB41">
                          <a:alpha val="50000"/>
                        </a:srgbClr>
                      </a:solidFill>
                    </a:tcPr>
                  </a:tc>
                </a:tr>
                <a:tr h="359220">
                  <a:tc vMerge="1">
                    <a:txBody>
                      <a:bodyPr/>
                      <a:lstStyle/>
                      <a:p>
                        <a:endParaRPr lang="en-US"/>
                      </a:p>
                    </a:txBody>
                    <a:tcPr/>
                  </a:tc>
                  <a:tc>
                    <a:txBody>
                      <a:bodyPr/>
                      <a:lstStyle/>
                      <a:p>
                        <a:pPr algn="ctr">
                          <a:lnSpc>
                            <a:spcPts val="2400"/>
                          </a:lnSpc>
                          <a:tabLst>
                            <a:tab pos="520700" algn="l"/>
                          </a:tabLst>
                          <a:defRPr>
                            <a:solidFill>
                              <a:srgbClr val="000000"/>
                            </a:solidFill>
                            <a:latin typeface="+mn-lt"/>
                            <a:ea typeface="+mn-ea"/>
                            <a:cs typeface="+mn-cs"/>
                          </a:defRPr>
                        </a:pPr>
                        <a:r>
                          <a:rPr b="1"/>
                          <a:t>AUC</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Ile</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ACC</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Thr</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AAC</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Asn</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AGC</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sz="2800">
                            <a:solidFill>
                              <a:srgbClr val="000000"/>
                            </a:solidFill>
                            <a:sym typeface="Hoefler Text"/>
                          </a:defRPr>
                        </a:pPr>
                        <a:r>
                          <a:rPr sz="1800">
                            <a:latin typeface="+mn-lt"/>
                            <a:ea typeface="+mn-ea"/>
                            <a:cs typeface="+mn-cs"/>
                            <a:sym typeface="Arial"/>
                          </a:rPr>
                          <a:t>Ser</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C</a:t>
                        </a:r>
                      </a:p>
                    </a:txBody>
                    <a:tcPr marL="38100" marR="38100" marT="38100" marB="38100" anchor="ctr" horzOverflow="overflow">
                      <a:lnL w="12700">
                        <a:solidFill>
                          <a:srgbClr val="000000"/>
                        </a:solidFill>
                        <a:miter lim="400000"/>
                      </a:lnL>
                      <a:lnT w="0">
                        <a:miter lim="400000"/>
                      </a:lnT>
                      <a:lnB w="0">
                        <a:miter lim="400000"/>
                      </a:lnB>
                      <a:solidFill>
                        <a:srgbClr val="B7AB41">
                          <a:alpha val="50000"/>
                        </a:srgbClr>
                      </a:solidFill>
                    </a:tcPr>
                  </a:tc>
                </a:tr>
                <a:tr h="362777">
                  <a:tc vMerge="1">
                    <a:txBody>
                      <a:bodyPr/>
                      <a:lstStyle/>
                      <a:p>
                        <a:endParaRPr lang="en-US"/>
                      </a:p>
                    </a:txBody>
                    <a:tcPr/>
                  </a:tc>
                  <a:tc>
                    <a:txBody>
                      <a:bodyPr/>
                      <a:lstStyle/>
                      <a:p>
                        <a:pPr algn="ctr">
                          <a:lnSpc>
                            <a:spcPts val="2400"/>
                          </a:lnSpc>
                          <a:tabLst>
                            <a:tab pos="520700" algn="l"/>
                          </a:tabLst>
                          <a:defRPr>
                            <a:solidFill>
                              <a:srgbClr val="000000"/>
                            </a:solidFill>
                            <a:latin typeface="+mn-lt"/>
                            <a:ea typeface="+mn-ea"/>
                            <a:cs typeface="+mn-cs"/>
                          </a:defRPr>
                        </a:pPr>
                        <a:r>
                          <a:rPr b="1"/>
                          <a:t>AUA</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Ile</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ACA</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Thr</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AAA</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Lys</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AGA</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Arg</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A</a:t>
                        </a:r>
                      </a:p>
                    </a:txBody>
                    <a:tcPr marL="38100" marR="38100" marT="38100" marB="38100" anchor="ctr" horzOverflow="overflow">
                      <a:lnL w="12700">
                        <a:solidFill>
                          <a:srgbClr val="000000"/>
                        </a:solidFill>
                        <a:miter lim="400000"/>
                      </a:lnL>
                      <a:lnT w="0">
                        <a:miter lim="400000"/>
                      </a:lnT>
                      <a:lnB w="0">
                        <a:miter lim="400000"/>
                      </a:lnB>
                      <a:solidFill>
                        <a:srgbClr val="B7AB41">
                          <a:alpha val="50000"/>
                        </a:srgbClr>
                      </a:solidFill>
                    </a:tcPr>
                  </a:tc>
                </a:tr>
                <a:tr h="363234">
                  <a:tc vMerge="1">
                    <a:txBody>
                      <a:bodyPr/>
                      <a:lstStyle/>
                      <a:p>
                        <a:endParaRPr lang="en-US"/>
                      </a:p>
                    </a:txBody>
                    <a:tcPr/>
                  </a:tc>
                  <a:tc>
                    <a:txBody>
                      <a:bodyPr/>
                      <a:lstStyle/>
                      <a:p>
                        <a:pPr algn="ctr">
                          <a:lnSpc>
                            <a:spcPts val="2400"/>
                          </a:lnSpc>
                          <a:tabLst>
                            <a:tab pos="520700" algn="l"/>
                          </a:tabLst>
                          <a:defRPr>
                            <a:solidFill>
                              <a:srgbClr val="000000"/>
                            </a:solidFill>
                            <a:latin typeface="+mn-lt"/>
                            <a:ea typeface="+mn-ea"/>
                            <a:cs typeface="+mn-cs"/>
                          </a:defRPr>
                        </a:pPr>
                        <a:r>
                          <a:rPr b="1"/>
                          <a:t>AUG</a:t>
                        </a:r>
                      </a:p>
                    </a:txBody>
                    <a:tcPr marL="38100" marR="38100" marT="38100" marB="38100" anchor="ctr" horzOverflow="overflow">
                      <a:lnL w="12700">
                        <a:solidFill>
                          <a:srgbClr val="000000"/>
                        </a:solidFill>
                        <a:miter lim="400000"/>
                      </a:lnL>
                      <a:lnR w="0">
                        <a:miter lim="400000"/>
                      </a:lnR>
                      <a:lnT w="0">
                        <a:miter lim="400000"/>
                      </a:lnT>
                      <a:lnB w="12700">
                        <a:solidFill>
                          <a:srgbClr val="000000"/>
                        </a:solidFill>
                        <a:miter lim="400000"/>
                      </a:lnB>
                      <a:solidFill>
                        <a:srgbClr val="00F900"/>
                      </a:solidFill>
                    </a:tcPr>
                  </a:tc>
                  <a:tc>
                    <a:txBody>
                      <a:bodyPr/>
                      <a:lstStyle/>
                      <a:p>
                        <a:pPr algn="ctr">
                          <a:lnSpc>
                            <a:spcPts val="2400"/>
                          </a:lnSpc>
                          <a:tabLst>
                            <a:tab pos="520700" algn="l"/>
                          </a:tabLst>
                          <a:defRPr>
                            <a:solidFill>
                              <a:srgbClr val="000000"/>
                            </a:solidFill>
                          </a:defRPr>
                        </a:pPr>
                        <a:r>
                          <a:rPr b="1">
                            <a:latin typeface="+mn-lt"/>
                            <a:ea typeface="+mn-ea"/>
                            <a:cs typeface="+mn-cs"/>
                          </a:rPr>
                          <a:t>Met</a:t>
                        </a:r>
                      </a:p>
                    </a:txBody>
                    <a:tcPr marL="38100" marR="38100" marT="38100" marB="38100" anchor="ctr" horzOverflow="overflow">
                      <a:lnL w="0">
                        <a:miter lim="400000"/>
                      </a:lnL>
                      <a:lnR w="12700">
                        <a:solidFill>
                          <a:srgbClr val="000000"/>
                        </a:solidFill>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ACG</a:t>
                        </a:r>
                      </a:p>
                    </a:txBody>
                    <a:tcPr marL="38100" marR="38100" marT="38100" marB="38100" anchor="ctr" horzOverflow="overflow">
                      <a:lnL w="12700">
                        <a:solidFill>
                          <a:srgbClr val="000000"/>
                        </a:solidFill>
                        <a:miter lim="400000"/>
                      </a:lnL>
                      <a:lnR w="0">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Thr</a:t>
                        </a:r>
                      </a:p>
                    </a:txBody>
                    <a:tcPr marL="38100" marR="38100" marT="38100" marB="38100" anchor="ctr" horzOverflow="overflow">
                      <a:lnL w="0">
                        <a:miter lim="400000"/>
                      </a:lnL>
                      <a:lnR w="12700">
                        <a:solidFill>
                          <a:srgbClr val="000000"/>
                        </a:solidFill>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AAG</a:t>
                        </a:r>
                      </a:p>
                    </a:txBody>
                    <a:tcPr marL="38100" marR="38100" marT="38100" marB="38100" anchor="ctr" horzOverflow="overflow">
                      <a:lnL w="12700">
                        <a:solidFill>
                          <a:srgbClr val="000000"/>
                        </a:solidFill>
                        <a:miter lim="400000"/>
                      </a:lnL>
                      <a:lnR w="0">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Lys</a:t>
                        </a:r>
                      </a:p>
                    </a:txBody>
                    <a:tcPr marL="38100" marR="38100" marT="38100" marB="38100" anchor="ctr" horzOverflow="overflow">
                      <a:lnL w="0">
                        <a:miter lim="400000"/>
                      </a:lnL>
                      <a:lnR w="12700">
                        <a:solidFill>
                          <a:srgbClr val="000000"/>
                        </a:solidFill>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AGG</a:t>
                        </a:r>
                      </a:p>
                    </a:txBody>
                    <a:tcPr marL="38100" marR="38100" marT="38100" marB="38100" anchor="ctr" horzOverflow="overflow">
                      <a:lnL w="12700">
                        <a:solidFill>
                          <a:srgbClr val="000000"/>
                        </a:solidFill>
                        <a:miter lim="400000"/>
                      </a:lnL>
                      <a:lnR w="0">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Arg</a:t>
                        </a:r>
                      </a:p>
                    </a:txBody>
                    <a:tcPr marL="38100" marR="38100" marT="38100" marB="38100" anchor="ctr" horzOverflow="overflow">
                      <a:lnL w="0">
                        <a:miter lim="400000"/>
                      </a:lnL>
                      <a:lnR w="12700">
                        <a:solidFill>
                          <a:srgbClr val="000000"/>
                        </a:solidFill>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G</a:t>
                        </a:r>
                      </a:p>
                    </a:txBody>
                    <a:tcPr marL="38100" marR="38100" marT="38100" marB="38100" anchor="ctr" horzOverflow="overflow">
                      <a:lnL w="12700">
                        <a:solidFill>
                          <a:srgbClr val="000000"/>
                        </a:solidFill>
                        <a:miter lim="400000"/>
                      </a:lnL>
                      <a:lnT w="0">
                        <a:miter lim="400000"/>
                      </a:lnT>
                      <a:lnB w="12700">
                        <a:solidFill>
                          <a:srgbClr val="000000"/>
                        </a:solidFill>
                        <a:miter lim="400000"/>
                      </a:lnB>
                      <a:solidFill>
                        <a:srgbClr val="B7AB41">
                          <a:alpha val="50000"/>
                        </a:srgbClr>
                      </a:solidFill>
                    </a:tcPr>
                  </a:tc>
                </a:tr>
                <a:tr h="363234">
                  <a:tc rowSpan="4">
                    <a:txBody>
                      <a:bodyPr/>
                      <a:lstStyle/>
                      <a:p>
                        <a:pPr algn="ctr">
                          <a:lnSpc>
                            <a:spcPts val="4600"/>
                          </a:lnSpc>
                          <a:tabLst>
                            <a:tab pos="520700" algn="l"/>
                          </a:tabLst>
                          <a:defRPr>
                            <a:solidFill>
                              <a:srgbClr val="000000"/>
                            </a:solidFill>
                          </a:defRPr>
                        </a:pPr>
                        <a:r>
                          <a:rPr sz="3600" b="1">
                            <a:latin typeface="+mn-lt"/>
                            <a:ea typeface="+mn-ea"/>
                            <a:cs typeface="+mn-cs"/>
                          </a:rPr>
                          <a:t>G</a:t>
                        </a:r>
                      </a:p>
                    </a:txBody>
                    <a:tcPr marL="38100" marR="38100" marT="38100" marB="38100" anchor="ctr" horzOverflow="overflow">
                      <a:lnR w="12700">
                        <a:solidFill>
                          <a:srgbClr val="000000"/>
                        </a:solidFill>
                        <a:miter lim="400000"/>
                      </a:lnR>
                      <a:lnT w="12700">
                        <a:solidFill>
                          <a:srgbClr val="000000"/>
                        </a:solidFill>
                        <a:miter lim="400000"/>
                      </a:lnT>
                      <a:lnB w="12700">
                        <a:solidFill>
                          <a:srgbClr val="000000"/>
                        </a:solidFill>
                        <a:miter lim="400000"/>
                      </a:lnB>
                      <a:solidFill>
                        <a:srgbClr val="B7AB41">
                          <a:alpha val="50000"/>
                        </a:srgbClr>
                      </a:solidFill>
                    </a:tcPr>
                  </a:tc>
                  <a:tc>
                    <a:txBody>
                      <a:bodyPr/>
                      <a:lstStyle/>
                      <a:p>
                        <a:pPr algn="ctr">
                          <a:lnSpc>
                            <a:spcPts val="2400"/>
                          </a:lnSpc>
                          <a:tabLst>
                            <a:tab pos="520700" algn="l"/>
                          </a:tabLst>
                          <a:defRPr>
                            <a:solidFill>
                              <a:srgbClr val="000000"/>
                            </a:solidFill>
                            <a:latin typeface="+mn-lt"/>
                            <a:ea typeface="+mn-ea"/>
                            <a:cs typeface="+mn-cs"/>
                          </a:defRPr>
                        </a:pPr>
                        <a:r>
                          <a:rPr b="1"/>
                          <a:t>GUU</a:t>
                        </a:r>
                      </a:p>
                    </a:txBody>
                    <a:tcPr marL="38100" marR="38100" marT="38100" marB="38100" anchor="ctr" horzOverflow="overflow">
                      <a:lnL w="12700">
                        <a:solidFill>
                          <a:srgbClr val="000000"/>
                        </a:solidFill>
                        <a:miter lim="400000"/>
                      </a:lnL>
                      <a:lnR w="0">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Val</a:t>
                        </a:r>
                      </a:p>
                    </a:txBody>
                    <a:tcPr marL="38100" marR="38100" marT="38100" marB="38100" anchor="ctr" horzOverflow="overflow">
                      <a:lnL w="0">
                        <a:miter lim="400000"/>
                      </a:lnL>
                      <a:lnR w="12700">
                        <a:solidFill>
                          <a:srgbClr val="000000"/>
                        </a:solidFill>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GCU</a:t>
                        </a:r>
                      </a:p>
                    </a:txBody>
                    <a:tcPr marL="38100" marR="38100" marT="38100" marB="38100" anchor="ctr" horzOverflow="overflow">
                      <a:lnL w="12700">
                        <a:solidFill>
                          <a:srgbClr val="000000"/>
                        </a:solidFill>
                        <a:miter lim="400000"/>
                      </a:lnL>
                      <a:lnR w="0">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Ala</a:t>
                        </a:r>
                      </a:p>
                    </a:txBody>
                    <a:tcPr marL="38100" marR="38100" marT="38100" marB="38100" anchor="ctr" horzOverflow="overflow">
                      <a:lnL w="0">
                        <a:miter lim="400000"/>
                      </a:lnL>
                      <a:lnR w="12700">
                        <a:solidFill>
                          <a:srgbClr val="000000"/>
                        </a:solidFill>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GAU</a:t>
                        </a:r>
                      </a:p>
                    </a:txBody>
                    <a:tcPr marL="38100" marR="38100" marT="38100" marB="38100" anchor="ctr" horzOverflow="overflow">
                      <a:lnL w="12700">
                        <a:solidFill>
                          <a:srgbClr val="000000"/>
                        </a:solidFill>
                        <a:miter lim="400000"/>
                      </a:lnL>
                      <a:lnR w="0">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Asp</a:t>
                        </a:r>
                      </a:p>
                    </a:txBody>
                    <a:tcPr marL="38100" marR="38100" marT="38100" marB="38100" anchor="ctr" horzOverflow="overflow">
                      <a:lnL w="0">
                        <a:miter lim="400000"/>
                      </a:lnL>
                      <a:lnR w="12700">
                        <a:solidFill>
                          <a:srgbClr val="000000"/>
                        </a:solidFill>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GGU</a:t>
                        </a:r>
                      </a:p>
                    </a:txBody>
                    <a:tcPr marL="38100" marR="38100" marT="38100" marB="38100" anchor="ctr" horzOverflow="overflow">
                      <a:lnL w="12700">
                        <a:solidFill>
                          <a:srgbClr val="000000"/>
                        </a:solidFill>
                        <a:miter lim="400000"/>
                      </a:lnL>
                      <a:lnR w="0">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Gly</a:t>
                        </a:r>
                      </a:p>
                    </a:txBody>
                    <a:tcPr marL="38100" marR="38100" marT="38100" marB="38100" anchor="ctr" horzOverflow="overflow">
                      <a:lnL w="0">
                        <a:miter lim="400000"/>
                      </a:lnL>
                      <a:lnR w="12700">
                        <a:solidFill>
                          <a:srgbClr val="000000"/>
                        </a:solidFill>
                        <a:miter lim="400000"/>
                      </a:lnR>
                      <a:lnT w="12700">
                        <a:solidFill>
                          <a:srgbClr val="000000"/>
                        </a:solidFill>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U</a:t>
                        </a:r>
                      </a:p>
                    </a:txBody>
                    <a:tcPr marL="38100" marR="38100" marT="38100" marB="38100" anchor="ctr" horzOverflow="overflow">
                      <a:lnL w="12700">
                        <a:solidFill>
                          <a:srgbClr val="000000"/>
                        </a:solidFill>
                        <a:miter lim="400000"/>
                      </a:lnL>
                      <a:lnT w="12700">
                        <a:solidFill>
                          <a:srgbClr val="000000"/>
                        </a:solidFill>
                        <a:miter lim="400000"/>
                      </a:lnT>
                      <a:lnB w="0">
                        <a:miter lim="400000"/>
                      </a:lnB>
                      <a:solidFill>
                        <a:srgbClr val="B7AB41">
                          <a:alpha val="50000"/>
                        </a:srgbClr>
                      </a:solidFill>
                    </a:tcPr>
                  </a:tc>
                </a:tr>
                <a:tr h="359219">
                  <a:tc vMerge="1">
                    <a:txBody>
                      <a:bodyPr/>
                      <a:lstStyle/>
                      <a:p>
                        <a:endParaRPr lang="en-US"/>
                      </a:p>
                    </a:txBody>
                    <a:tcPr/>
                  </a:tc>
                  <a:tc>
                    <a:txBody>
                      <a:bodyPr/>
                      <a:lstStyle/>
                      <a:p>
                        <a:pPr algn="ctr">
                          <a:lnSpc>
                            <a:spcPts val="2400"/>
                          </a:lnSpc>
                          <a:tabLst>
                            <a:tab pos="520700" algn="l"/>
                          </a:tabLst>
                          <a:defRPr>
                            <a:solidFill>
                              <a:srgbClr val="000000"/>
                            </a:solidFill>
                            <a:latin typeface="+mn-lt"/>
                            <a:ea typeface="+mn-ea"/>
                            <a:cs typeface="+mn-cs"/>
                          </a:defRPr>
                        </a:pPr>
                        <a:r>
                          <a:rPr b="1"/>
                          <a:t>GUC</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Val</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GCC</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Ala</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GAC</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Asp</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GGC</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Gly</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C</a:t>
                        </a:r>
                      </a:p>
                    </a:txBody>
                    <a:tcPr marL="38100" marR="38100" marT="38100" marB="38100" anchor="ctr" horzOverflow="overflow">
                      <a:lnL w="12700">
                        <a:solidFill>
                          <a:srgbClr val="000000"/>
                        </a:solidFill>
                        <a:miter lim="400000"/>
                      </a:lnL>
                      <a:lnT w="0">
                        <a:miter lim="400000"/>
                      </a:lnT>
                      <a:lnB w="0">
                        <a:miter lim="400000"/>
                      </a:lnB>
                      <a:solidFill>
                        <a:srgbClr val="B7AB41">
                          <a:alpha val="50000"/>
                        </a:srgbClr>
                      </a:solidFill>
                    </a:tcPr>
                  </a:tc>
                </a:tr>
                <a:tr h="361000">
                  <a:tc vMerge="1">
                    <a:txBody>
                      <a:bodyPr/>
                      <a:lstStyle/>
                      <a:p>
                        <a:endParaRPr lang="en-US"/>
                      </a:p>
                    </a:txBody>
                    <a:tcPr/>
                  </a:tc>
                  <a:tc>
                    <a:txBody>
                      <a:bodyPr/>
                      <a:lstStyle/>
                      <a:p>
                        <a:pPr algn="ctr">
                          <a:lnSpc>
                            <a:spcPts val="2400"/>
                          </a:lnSpc>
                          <a:tabLst>
                            <a:tab pos="520700" algn="l"/>
                          </a:tabLst>
                          <a:defRPr>
                            <a:solidFill>
                              <a:srgbClr val="000000"/>
                            </a:solidFill>
                            <a:latin typeface="+mn-lt"/>
                            <a:ea typeface="+mn-ea"/>
                            <a:cs typeface="+mn-cs"/>
                          </a:defRPr>
                        </a:pPr>
                        <a:r>
                          <a:rPr b="1"/>
                          <a:t>GUA</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Val</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GCA</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Ala</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GAA</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Glu</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GGA</a:t>
                        </a:r>
                      </a:p>
                    </a:txBody>
                    <a:tcPr marL="38100" marR="38100" marT="38100" marB="38100" anchor="ctr" horzOverflow="overflow">
                      <a:lnL w="12700">
                        <a:solidFill>
                          <a:srgbClr val="000000"/>
                        </a:solidFill>
                        <a:miter lim="400000"/>
                      </a:lnL>
                      <a:lnR w="0">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Gly</a:t>
                        </a:r>
                      </a:p>
                    </a:txBody>
                    <a:tcPr marL="38100" marR="38100" marT="38100" marB="38100" anchor="ctr" horzOverflow="overflow">
                      <a:lnL w="0">
                        <a:miter lim="400000"/>
                      </a:lnL>
                      <a:lnR w="12700">
                        <a:solidFill>
                          <a:srgbClr val="000000"/>
                        </a:solidFill>
                        <a:miter lim="400000"/>
                      </a:lnR>
                      <a:lnT w="0">
                        <a:miter lim="400000"/>
                      </a:lnT>
                      <a:lnB w="0">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A</a:t>
                        </a:r>
                      </a:p>
                    </a:txBody>
                    <a:tcPr marL="38100" marR="38100" marT="38100" marB="38100" anchor="ctr" horzOverflow="overflow">
                      <a:lnL w="12700">
                        <a:solidFill>
                          <a:srgbClr val="000000"/>
                        </a:solidFill>
                        <a:miter lim="400000"/>
                      </a:lnL>
                      <a:lnT w="0">
                        <a:miter lim="400000"/>
                      </a:lnT>
                      <a:lnB w="0">
                        <a:miter lim="400000"/>
                      </a:lnB>
                      <a:solidFill>
                        <a:srgbClr val="B7AB41">
                          <a:alpha val="50000"/>
                        </a:srgbClr>
                      </a:solidFill>
                    </a:tcPr>
                  </a:tc>
                </a:tr>
                <a:tr h="360997">
                  <a:tc vMerge="1">
                    <a:txBody>
                      <a:bodyPr/>
                      <a:lstStyle/>
                      <a:p>
                        <a:endParaRPr lang="en-US"/>
                      </a:p>
                    </a:txBody>
                    <a:tcPr/>
                  </a:tc>
                  <a:tc>
                    <a:txBody>
                      <a:bodyPr/>
                      <a:lstStyle/>
                      <a:p>
                        <a:pPr algn="ctr">
                          <a:lnSpc>
                            <a:spcPts val="2400"/>
                          </a:lnSpc>
                          <a:tabLst>
                            <a:tab pos="520700" algn="l"/>
                          </a:tabLst>
                          <a:defRPr>
                            <a:solidFill>
                              <a:srgbClr val="000000"/>
                            </a:solidFill>
                            <a:latin typeface="+mn-lt"/>
                            <a:ea typeface="+mn-ea"/>
                            <a:cs typeface="+mn-cs"/>
                          </a:defRPr>
                        </a:pPr>
                        <a:r>
                          <a:rPr b="1"/>
                          <a:t>GUG</a:t>
                        </a:r>
                      </a:p>
                    </a:txBody>
                    <a:tcPr marL="38100" marR="38100" marT="38100" marB="38100" anchor="ctr" horzOverflow="overflow">
                      <a:lnL w="12700">
                        <a:solidFill>
                          <a:srgbClr val="000000"/>
                        </a:solidFill>
                        <a:miter lim="400000"/>
                      </a:lnL>
                      <a:lnR w="0">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Val</a:t>
                        </a:r>
                      </a:p>
                    </a:txBody>
                    <a:tcPr marL="38100" marR="38100" marT="38100" marB="38100" anchor="ctr" horzOverflow="overflow">
                      <a:lnL w="0">
                        <a:miter lim="400000"/>
                      </a:lnL>
                      <a:lnR w="12700">
                        <a:solidFill>
                          <a:srgbClr val="000000"/>
                        </a:solidFill>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GCG</a:t>
                        </a:r>
                      </a:p>
                    </a:txBody>
                    <a:tcPr marL="38100" marR="38100" marT="38100" marB="38100" anchor="ctr" horzOverflow="overflow">
                      <a:lnL w="12700">
                        <a:solidFill>
                          <a:srgbClr val="000000"/>
                        </a:solidFill>
                        <a:miter lim="400000"/>
                      </a:lnL>
                      <a:lnR w="0">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Ala</a:t>
                        </a:r>
                      </a:p>
                    </a:txBody>
                    <a:tcPr marL="38100" marR="38100" marT="38100" marB="38100" anchor="ctr" horzOverflow="overflow">
                      <a:lnL w="0">
                        <a:miter lim="400000"/>
                      </a:lnL>
                      <a:lnR w="12700">
                        <a:solidFill>
                          <a:srgbClr val="000000"/>
                        </a:solidFill>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GAG</a:t>
                        </a:r>
                      </a:p>
                    </a:txBody>
                    <a:tcPr marL="38100" marR="38100" marT="38100" marB="38100" anchor="ctr" horzOverflow="overflow">
                      <a:lnL w="12700">
                        <a:solidFill>
                          <a:srgbClr val="000000"/>
                        </a:solidFill>
                        <a:miter lim="400000"/>
                      </a:lnL>
                      <a:lnR w="0">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Glu</a:t>
                        </a:r>
                      </a:p>
                    </a:txBody>
                    <a:tcPr marL="38100" marR="38100" marT="38100" marB="38100" anchor="ctr" horzOverflow="overflow">
                      <a:lnL w="0">
                        <a:miter lim="400000"/>
                      </a:lnL>
                      <a:lnR w="12700">
                        <a:solidFill>
                          <a:srgbClr val="000000"/>
                        </a:solidFill>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latin typeface="+mn-lt"/>
                            <a:ea typeface="+mn-ea"/>
                            <a:cs typeface="+mn-cs"/>
                          </a:defRPr>
                        </a:pPr>
                        <a:r>
                          <a:rPr b="1"/>
                          <a:t>GGG</a:t>
                        </a:r>
                      </a:p>
                    </a:txBody>
                    <a:tcPr marL="38100" marR="38100" marT="38100" marB="38100" anchor="ctr" horzOverflow="overflow">
                      <a:lnL w="12700">
                        <a:solidFill>
                          <a:srgbClr val="000000"/>
                        </a:solidFill>
                        <a:miter lim="400000"/>
                      </a:lnL>
                      <a:lnR w="0">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a:latin typeface="+mn-lt"/>
                            <a:ea typeface="+mn-ea"/>
                            <a:cs typeface="+mn-cs"/>
                          </a:rPr>
                          <a:t>Gly</a:t>
                        </a:r>
                      </a:p>
                    </a:txBody>
                    <a:tcPr marL="38100" marR="38100" marT="38100" marB="38100" anchor="ctr" horzOverflow="overflow">
                      <a:lnL w="0">
                        <a:miter lim="400000"/>
                      </a:lnL>
                      <a:lnR w="12700">
                        <a:solidFill>
                          <a:srgbClr val="000000"/>
                        </a:solidFill>
                        <a:miter lim="400000"/>
                      </a:lnR>
                      <a:lnT w="0">
                        <a:miter lim="400000"/>
                      </a:lnT>
                      <a:lnB w="12700">
                        <a:solidFill>
                          <a:srgbClr val="000000"/>
                        </a:solidFill>
                        <a:miter lim="400000"/>
                      </a:lnB>
                      <a:solidFill>
                        <a:srgbClr val="A6A6C4">
                          <a:alpha val="15000"/>
                        </a:srgbClr>
                      </a:solidFill>
                    </a:tcPr>
                  </a:tc>
                  <a:tc>
                    <a:txBody>
                      <a:bodyPr/>
                      <a:lstStyle/>
                      <a:p>
                        <a:pPr algn="ctr">
                          <a:lnSpc>
                            <a:spcPts val="2400"/>
                          </a:lnSpc>
                          <a:tabLst>
                            <a:tab pos="520700" algn="l"/>
                          </a:tabLst>
                          <a:defRPr>
                            <a:solidFill>
                              <a:srgbClr val="000000"/>
                            </a:solidFill>
                          </a:defRPr>
                        </a:pPr>
                        <a:r>
                          <a:rPr b="1">
                            <a:latin typeface="+mn-lt"/>
                            <a:ea typeface="+mn-ea"/>
                            <a:cs typeface="+mn-cs"/>
                          </a:rPr>
                          <a:t>G</a:t>
                        </a:r>
                      </a:p>
                    </a:txBody>
                    <a:tcPr marL="38100" marR="38100" marT="38100" marB="38100" anchor="ctr" horzOverflow="overflow">
                      <a:lnL w="12700">
                        <a:solidFill>
                          <a:srgbClr val="000000"/>
                        </a:solidFill>
                        <a:miter lim="400000"/>
                      </a:lnL>
                      <a:lnT w="0">
                        <a:miter lim="400000"/>
                      </a:lnT>
                      <a:lnB w="12700">
                        <a:solidFill>
                          <a:srgbClr val="000000"/>
                        </a:solidFill>
                        <a:miter lim="400000"/>
                      </a:lnB>
                      <a:solidFill>
                        <a:srgbClr val="B7AB41">
                          <a:alpha val="50000"/>
                        </a:srgbClr>
                      </a:solidFill>
                    </a:tcPr>
                  </a:tc>
                </a:tr>
              </a:tbl>
            </a:graphicData>
          </a:graphic>
        </p:graphicFrame>
        <p:sp>
          <p:nvSpPr>
            <p:cNvPr id="457" name="Shape 457"/>
            <p:cNvSpPr/>
            <p:nvPr/>
          </p:nvSpPr>
          <p:spPr>
            <a:xfrm>
              <a:off x="10368595" y="2312886"/>
              <a:ext cx="623989" cy="2268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a:solidFill>
                    <a:srgbClr val="201B17"/>
                  </a:solidFill>
                </a:defRPr>
              </a:lvl1pPr>
            </a:lstStyle>
            <a:p>
              <a:pPr>
                <a:defRPr>
                  <a:solidFill>
                    <a:srgbClr val="483F36"/>
                  </a:solidFill>
                </a:defRPr>
              </a:pPr>
              <a:r>
                <a:rPr>
                  <a:solidFill>
                    <a:srgbClr val="201B17"/>
                  </a:solidFill>
                </a:rPr>
                <a:t>         </a:t>
              </a:r>
            </a:p>
          </p:txBody>
        </p:sp>
        <p:grpSp>
          <p:nvGrpSpPr>
            <p:cNvPr id="463" name="Group 463"/>
            <p:cNvGrpSpPr/>
            <p:nvPr/>
          </p:nvGrpSpPr>
          <p:grpSpPr>
            <a:xfrm>
              <a:off x="568728" y="0"/>
              <a:ext cx="8960450" cy="1063371"/>
              <a:chOff x="0" y="0"/>
              <a:chExt cx="8960449" cy="1063370"/>
            </a:xfrm>
          </p:grpSpPr>
          <p:sp>
            <p:nvSpPr>
              <p:cNvPr id="458" name="Shape 458"/>
              <p:cNvSpPr/>
              <p:nvPr/>
            </p:nvSpPr>
            <p:spPr>
              <a:xfrm>
                <a:off x="1723337" y="55249"/>
                <a:ext cx="7237113" cy="703208"/>
              </a:xfrm>
              <a:prstGeom prst="rect">
                <a:avLst/>
              </a:prstGeom>
              <a:solidFill>
                <a:srgbClr val="0087BE"/>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461" name="Group 461"/>
              <p:cNvGrpSpPr/>
              <p:nvPr/>
            </p:nvGrpSpPr>
            <p:grpSpPr>
              <a:xfrm>
                <a:off x="0" y="0"/>
                <a:ext cx="1544832" cy="1063371"/>
                <a:chOff x="0" y="0"/>
                <a:chExt cx="1544831" cy="1063370"/>
              </a:xfrm>
            </p:grpSpPr>
            <p:sp>
              <p:nvSpPr>
                <p:cNvPr id="459" name="Shape 459"/>
                <p:cNvSpPr/>
                <p:nvPr/>
              </p:nvSpPr>
              <p:spPr>
                <a:xfrm>
                  <a:off x="0" y="0"/>
                  <a:ext cx="1473200" cy="520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2100"/>
                    </a:lnSpc>
                    <a:tabLst>
                      <a:tab pos="520700" algn="l"/>
                    </a:tabLst>
                    <a:defRPr>
                      <a:solidFill>
                        <a:srgbClr val="201B17"/>
                      </a:solidFill>
                    </a:defRPr>
                  </a:lvl1pPr>
                </a:lstStyle>
                <a:p>
                  <a:pPr>
                    <a:defRPr>
                      <a:solidFill>
                        <a:srgbClr val="483F36"/>
                      </a:solidFill>
                    </a:defRPr>
                  </a:pPr>
                  <a:r>
                    <a:rPr>
                      <a:solidFill>
                        <a:srgbClr val="201B17"/>
                      </a:solidFill>
                    </a:rPr>
                    <a:t>Read second letter here</a:t>
                  </a:r>
                </a:p>
              </p:txBody>
            </p:sp>
            <p:sp>
              <p:nvSpPr>
                <p:cNvPr id="460" name="Shape 460"/>
                <p:cNvSpPr/>
                <p:nvPr/>
              </p:nvSpPr>
              <p:spPr>
                <a:xfrm flipH="1" flipV="1">
                  <a:off x="1231967" y="592803"/>
                  <a:ext cx="312865" cy="470568"/>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462" name="Shape 462"/>
              <p:cNvSpPr/>
              <p:nvPr/>
            </p:nvSpPr>
            <p:spPr>
              <a:xfrm>
                <a:off x="3947290" y="275390"/>
                <a:ext cx="2552701"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3600"/>
                  </a:lnSpc>
                  <a:tabLst>
                    <a:tab pos="520700" algn="l"/>
                  </a:tabLst>
                  <a:defRPr sz="2800" b="1">
                    <a:solidFill>
                      <a:srgbClr val="FFFFFF"/>
                    </a:solidFill>
                  </a:defRPr>
                </a:lvl1pPr>
              </a:lstStyle>
              <a:p>
                <a:pPr>
                  <a:defRPr>
                    <a:solidFill>
                      <a:srgbClr val="483F36"/>
                    </a:solidFill>
                  </a:defRPr>
                </a:pPr>
                <a:r>
                  <a:rPr>
                    <a:solidFill>
                      <a:srgbClr val="FFFFFF"/>
                    </a:solidFill>
                  </a:rPr>
                  <a:t>Second letter</a:t>
                </a:r>
              </a:p>
            </p:txBody>
          </p:sp>
        </p:grpSp>
        <p:grpSp>
          <p:nvGrpSpPr>
            <p:cNvPr id="470" name="Group 470"/>
            <p:cNvGrpSpPr/>
            <p:nvPr/>
          </p:nvGrpSpPr>
          <p:grpSpPr>
            <a:xfrm>
              <a:off x="-1" y="736340"/>
              <a:ext cx="1758926" cy="6442287"/>
              <a:chOff x="0" y="0"/>
              <a:chExt cx="1758924" cy="6442285"/>
            </a:xfrm>
          </p:grpSpPr>
          <p:grpSp>
            <p:nvGrpSpPr>
              <p:cNvPr id="468" name="Group 468"/>
              <p:cNvGrpSpPr/>
              <p:nvPr/>
            </p:nvGrpSpPr>
            <p:grpSpPr>
              <a:xfrm>
                <a:off x="-1" y="0"/>
                <a:ext cx="1758926" cy="6442285"/>
                <a:chOff x="0" y="0"/>
                <a:chExt cx="1758924" cy="6442284"/>
              </a:xfrm>
            </p:grpSpPr>
            <p:sp>
              <p:nvSpPr>
                <p:cNvPr id="464" name="Shape 464"/>
                <p:cNvSpPr/>
                <p:nvPr/>
              </p:nvSpPr>
              <p:spPr>
                <a:xfrm rot="16199995">
                  <a:off x="-1717483" y="3204085"/>
                  <a:ext cx="5773106" cy="703294"/>
                </a:xfrm>
                <a:prstGeom prst="rect">
                  <a:avLst/>
                </a:prstGeom>
                <a:solidFill>
                  <a:srgbClr val="006994"/>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467" name="Group 467"/>
                <p:cNvGrpSpPr/>
                <p:nvPr/>
              </p:nvGrpSpPr>
              <p:grpSpPr>
                <a:xfrm>
                  <a:off x="0" y="0"/>
                  <a:ext cx="1758925" cy="669182"/>
                  <a:chOff x="0" y="0"/>
                  <a:chExt cx="1758924" cy="669181"/>
                </a:xfrm>
              </p:grpSpPr>
              <p:sp>
                <p:nvSpPr>
                  <p:cNvPr id="465" name="Shape 465"/>
                  <p:cNvSpPr/>
                  <p:nvPr/>
                </p:nvSpPr>
                <p:spPr>
                  <a:xfrm>
                    <a:off x="0" y="0"/>
                    <a:ext cx="1181100" cy="571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2100"/>
                      </a:lnSpc>
                      <a:tabLst>
                        <a:tab pos="520700" algn="l"/>
                      </a:tabLst>
                      <a:defRPr>
                        <a:solidFill>
                          <a:srgbClr val="201B17"/>
                        </a:solidFill>
                      </a:defRPr>
                    </a:lvl1pPr>
                  </a:lstStyle>
                  <a:p>
                    <a:pPr>
                      <a:defRPr>
                        <a:solidFill>
                          <a:srgbClr val="483F36"/>
                        </a:solidFill>
                      </a:defRPr>
                    </a:pPr>
                    <a:r>
                      <a:rPr>
                        <a:solidFill>
                          <a:srgbClr val="201B17"/>
                        </a:solidFill>
                      </a:rPr>
                      <a:t>Read first letter here</a:t>
                    </a:r>
                  </a:p>
                </p:txBody>
              </p:sp>
              <p:sp>
                <p:nvSpPr>
                  <p:cNvPr id="466" name="Shape 466"/>
                  <p:cNvSpPr/>
                  <p:nvPr/>
                </p:nvSpPr>
                <p:spPr>
                  <a:xfrm flipH="1" flipV="1">
                    <a:off x="1214439" y="291112"/>
                    <a:ext cx="544486" cy="378070"/>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sp>
            <p:nvSpPr>
              <p:cNvPr id="469" name="Shape 469"/>
              <p:cNvSpPr/>
              <p:nvPr/>
            </p:nvSpPr>
            <p:spPr>
              <a:xfrm rot="16199995">
                <a:off x="165088" y="3260185"/>
                <a:ext cx="2019301"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3600"/>
                  </a:lnSpc>
                  <a:tabLst>
                    <a:tab pos="520700" algn="l"/>
                  </a:tabLst>
                  <a:defRPr sz="2800" b="1">
                    <a:solidFill>
                      <a:srgbClr val="FFFFFF"/>
                    </a:solidFill>
                  </a:defRPr>
                </a:lvl1pPr>
              </a:lstStyle>
              <a:p>
                <a:pPr>
                  <a:defRPr>
                    <a:solidFill>
                      <a:srgbClr val="483F36"/>
                    </a:solidFill>
                  </a:defRPr>
                </a:pPr>
                <a:r>
                  <a:rPr>
                    <a:solidFill>
                      <a:srgbClr val="FFFFFF"/>
                    </a:solidFill>
                  </a:rPr>
                  <a:t>First letter</a:t>
                </a:r>
              </a:p>
            </p:txBody>
          </p:sp>
        </p:grpSp>
        <p:grpSp>
          <p:nvGrpSpPr>
            <p:cNvPr id="477" name="Group 477"/>
            <p:cNvGrpSpPr/>
            <p:nvPr/>
          </p:nvGrpSpPr>
          <p:grpSpPr>
            <a:xfrm>
              <a:off x="9879469" y="203273"/>
              <a:ext cx="1498601" cy="6988052"/>
              <a:chOff x="0" y="0"/>
              <a:chExt cx="1498600" cy="6988051"/>
            </a:xfrm>
          </p:grpSpPr>
          <p:grpSp>
            <p:nvGrpSpPr>
              <p:cNvPr id="475" name="Group 475"/>
              <p:cNvGrpSpPr/>
              <p:nvPr/>
            </p:nvGrpSpPr>
            <p:grpSpPr>
              <a:xfrm>
                <a:off x="0" y="0"/>
                <a:ext cx="1498600" cy="6988053"/>
                <a:chOff x="0" y="0"/>
                <a:chExt cx="1498600" cy="6988051"/>
              </a:xfrm>
            </p:grpSpPr>
            <p:sp>
              <p:nvSpPr>
                <p:cNvPr id="471" name="Shape 471"/>
                <p:cNvSpPr/>
                <p:nvPr/>
              </p:nvSpPr>
              <p:spPr>
                <a:xfrm rot="16199995">
                  <a:off x="-2137881" y="3749852"/>
                  <a:ext cx="5773106" cy="703294"/>
                </a:xfrm>
                <a:prstGeom prst="rect">
                  <a:avLst/>
                </a:prstGeom>
                <a:solidFill>
                  <a:srgbClr val="0097D3"/>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474" name="Group 474"/>
                <p:cNvGrpSpPr/>
                <p:nvPr/>
              </p:nvGrpSpPr>
              <p:grpSpPr>
                <a:xfrm>
                  <a:off x="0" y="0"/>
                  <a:ext cx="1498600" cy="1231901"/>
                  <a:chOff x="0" y="0"/>
                  <a:chExt cx="1498600" cy="1231900"/>
                </a:xfrm>
              </p:grpSpPr>
              <p:sp>
                <p:nvSpPr>
                  <p:cNvPr id="472" name="Shape 472"/>
                  <p:cNvSpPr/>
                  <p:nvPr/>
                </p:nvSpPr>
                <p:spPr>
                  <a:xfrm>
                    <a:off x="0" y="0"/>
                    <a:ext cx="1498600" cy="5084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2100"/>
                      </a:lnSpc>
                      <a:tabLst>
                        <a:tab pos="520700" algn="l"/>
                      </a:tabLst>
                      <a:defRPr>
                        <a:solidFill>
                          <a:srgbClr val="201B17"/>
                        </a:solidFill>
                      </a:defRPr>
                    </a:lvl1pPr>
                  </a:lstStyle>
                  <a:p>
                    <a:pPr>
                      <a:defRPr>
                        <a:solidFill>
                          <a:srgbClr val="483F36"/>
                        </a:solidFill>
                      </a:defRPr>
                    </a:pPr>
                    <a:r>
                      <a:rPr>
                        <a:solidFill>
                          <a:srgbClr val="201B17"/>
                        </a:solidFill>
                      </a:rPr>
                      <a:t>Read third letter here</a:t>
                    </a:r>
                  </a:p>
                </p:txBody>
              </p:sp>
              <p:sp>
                <p:nvSpPr>
                  <p:cNvPr id="473" name="Shape 473"/>
                  <p:cNvSpPr/>
                  <p:nvPr/>
                </p:nvSpPr>
                <p:spPr>
                  <a:xfrm flipV="1">
                    <a:off x="184512" y="603548"/>
                    <a:ext cx="468032" cy="628353"/>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sp>
            <p:nvSpPr>
              <p:cNvPr id="476" name="Shape 476"/>
              <p:cNvSpPr/>
              <p:nvPr/>
            </p:nvSpPr>
            <p:spPr>
              <a:xfrm rot="5400000">
                <a:off x="-392732" y="4171806"/>
                <a:ext cx="2362201"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3600"/>
                  </a:lnSpc>
                  <a:tabLst>
                    <a:tab pos="520700" algn="l"/>
                  </a:tabLst>
                  <a:defRPr sz="2800" b="1">
                    <a:solidFill>
                      <a:srgbClr val="FFFFFF"/>
                    </a:solidFill>
                  </a:defRPr>
                </a:lvl1pPr>
              </a:lstStyle>
              <a:p>
                <a:pPr>
                  <a:defRPr>
                    <a:solidFill>
                      <a:srgbClr val="483F36"/>
                    </a:solidFill>
                  </a:defRPr>
                </a:pPr>
                <a:r>
                  <a:rPr>
                    <a:solidFill>
                      <a:srgbClr val="FFFFFF"/>
                    </a:solidFill>
                  </a:rPr>
                  <a:t>Third letter</a:t>
                </a:r>
              </a:p>
            </p:txBody>
          </p:sp>
        </p:grpSp>
      </p:grpSp>
      <p:sp>
        <p:nvSpPr>
          <p:cNvPr id="479" name="Shape 479"/>
          <p:cNvSpPr/>
          <p:nvPr/>
        </p:nvSpPr>
        <p:spPr>
          <a:xfrm>
            <a:off x="495300" y="1727200"/>
            <a:ext cx="11226800" cy="457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360000" indent="-360000">
              <a:lnSpc>
                <a:spcPts val="3200"/>
              </a:lnSpc>
              <a:spcBef>
                <a:spcPts val="2000"/>
              </a:spcBef>
              <a:buClr>
                <a:srgbClr val="006994"/>
              </a:buClr>
              <a:buSzPct val="150000"/>
              <a:buFont typeface="Lucida Grande"/>
              <a:buChar char="‣"/>
              <a:tabLst>
                <a:tab pos="1016000" algn="l"/>
              </a:tabLst>
              <a:defRPr sz="2400">
                <a:solidFill>
                  <a:srgbClr val="000000"/>
                </a:solidFill>
              </a:defRPr>
            </a:lvl1pPr>
          </a:lstStyle>
          <a:p>
            <a:r>
              <a:t>The mRNA-amino acid table decodes the base sequence in the mRNA</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 grpId="1" build="p" bldLvl="5"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p:cNvSpPr>
          <p:nvPr>
            <p:ph type="title"/>
          </p:nvPr>
        </p:nvSpPr>
        <p:spPr>
          <a:prstGeom prst="rect">
            <a:avLst/>
          </a:prstGeom>
        </p:spPr>
        <p:txBody>
          <a:bodyPr/>
          <a:lstStyle>
            <a:lvl1pPr>
              <a:tabLst>
                <a:tab pos="952500" algn="l"/>
              </a:tabLst>
            </a:lvl1pPr>
          </a:lstStyle>
          <a:p>
            <a:r>
              <a:t>What is Gene Expression?</a:t>
            </a:r>
          </a:p>
        </p:txBody>
      </p:sp>
      <p:sp>
        <p:nvSpPr>
          <p:cNvPr id="482" name="Shape 482"/>
          <p:cNvSpPr>
            <a:spLocks noGrp="1"/>
          </p:cNvSpPr>
          <p:nvPr>
            <p:ph type="body" sz="quarter" idx="1"/>
          </p:nvPr>
        </p:nvSpPr>
        <p:spPr>
          <a:xfrm>
            <a:off x="368300" y="1790700"/>
            <a:ext cx="11924556" cy="1264147"/>
          </a:xfrm>
          <a:prstGeom prst="rect">
            <a:avLst/>
          </a:prstGeom>
        </p:spPr>
        <p:txBody>
          <a:bodyPr/>
          <a:lstStyle>
            <a:lvl1pPr>
              <a:tabLst>
                <a:tab pos="1016000" algn="l"/>
              </a:tabLst>
            </a:lvl1pPr>
            <a:lvl2pPr>
              <a:tabLst>
                <a:tab pos="1485900" algn="l"/>
              </a:tabLst>
            </a:lvl2pPr>
          </a:lstStyle>
          <a:p>
            <a:r>
              <a:t>Gene expression is the process by which the information in a gene is used to synthesise a protein. </a:t>
            </a:r>
          </a:p>
          <a:p>
            <a:pPr lvl="1"/>
            <a:r>
              <a:t>It involves transcription of the DNA into mRNA and translation of the mRNA into protein.</a:t>
            </a:r>
          </a:p>
        </p:txBody>
      </p:sp>
      <p:pic>
        <p:nvPicPr>
          <p:cNvPr id="483" name="Stages of gene expression.pdf"/>
          <p:cNvPicPr>
            <a:picLocks noChangeAspect="1"/>
          </p:cNvPicPr>
          <p:nvPr/>
        </p:nvPicPr>
        <p:blipFill>
          <a:blip r:embed="rId2">
            <a:extLst/>
          </a:blip>
          <a:stretch>
            <a:fillRect/>
          </a:stretch>
        </p:blipFill>
        <p:spPr>
          <a:xfrm>
            <a:off x="1725315" y="3913040"/>
            <a:ext cx="7957801" cy="4949635"/>
          </a:xfrm>
          <a:prstGeom prst="rect">
            <a:avLst/>
          </a:prstGeom>
          <a:ln w="12700">
            <a:miter lim="400000"/>
          </a:ln>
        </p:spPr>
      </p:pic>
      <p:sp>
        <p:nvSpPr>
          <p:cNvPr id="484" name="Shape 484"/>
          <p:cNvSpPr/>
          <p:nvPr/>
        </p:nvSpPr>
        <p:spPr>
          <a:xfrm flipH="1" flipV="1">
            <a:off x="5042512" y="4901446"/>
            <a:ext cx="684281" cy="325438"/>
          </a:xfrm>
          <a:prstGeom prst="line">
            <a:avLst/>
          </a:prstGeom>
          <a:ln w="63500">
            <a:solidFill>
              <a:srgbClr val="000000"/>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85" name="Shape 485"/>
          <p:cNvSpPr/>
          <p:nvPr/>
        </p:nvSpPr>
        <p:spPr>
          <a:xfrm flipH="1" flipV="1">
            <a:off x="6048352" y="5318005"/>
            <a:ext cx="721905" cy="277616"/>
          </a:xfrm>
          <a:prstGeom prst="line">
            <a:avLst/>
          </a:prstGeom>
          <a:ln w="63500">
            <a:solidFill>
              <a:srgbClr val="000000"/>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86" name="Shape 486"/>
          <p:cNvSpPr/>
          <p:nvPr/>
        </p:nvSpPr>
        <p:spPr>
          <a:xfrm flipH="1" flipV="1">
            <a:off x="7208458" y="5719127"/>
            <a:ext cx="1018093" cy="267098"/>
          </a:xfrm>
          <a:prstGeom prst="line">
            <a:avLst/>
          </a:prstGeom>
          <a:ln w="63500">
            <a:solidFill>
              <a:srgbClr val="000000"/>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87" name="Shape 487"/>
          <p:cNvSpPr/>
          <p:nvPr/>
        </p:nvSpPr>
        <p:spPr>
          <a:xfrm>
            <a:off x="7644254" y="4930069"/>
            <a:ext cx="776658"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defRPr b="1">
                <a:solidFill>
                  <a:srgbClr val="000000"/>
                </a:solidFill>
              </a:defRPr>
            </a:lvl1pPr>
          </a:lstStyle>
          <a:p>
            <a:r>
              <a:t>DNA</a:t>
            </a:r>
          </a:p>
        </p:txBody>
      </p:sp>
      <p:sp>
        <p:nvSpPr>
          <p:cNvPr id="488" name="Shape 488"/>
          <p:cNvSpPr/>
          <p:nvPr/>
        </p:nvSpPr>
        <p:spPr>
          <a:xfrm>
            <a:off x="6983853" y="6330879"/>
            <a:ext cx="1364470"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defRPr b="1">
                <a:solidFill>
                  <a:srgbClr val="000000"/>
                </a:solidFill>
              </a:defRPr>
            </a:lvl1pPr>
          </a:lstStyle>
          <a:p>
            <a:r>
              <a:t>Primary transcript</a:t>
            </a:r>
          </a:p>
        </p:txBody>
      </p:sp>
      <p:sp>
        <p:nvSpPr>
          <p:cNvPr id="489" name="Shape 489"/>
          <p:cNvSpPr/>
          <p:nvPr/>
        </p:nvSpPr>
        <p:spPr>
          <a:xfrm>
            <a:off x="5195694" y="6271189"/>
            <a:ext cx="948266" cy="3608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defRPr b="1">
                <a:solidFill>
                  <a:srgbClr val="000000"/>
                </a:solidFill>
              </a:defRPr>
            </a:lvl1pPr>
          </a:lstStyle>
          <a:p>
            <a:r>
              <a:t>mRNA</a:t>
            </a:r>
          </a:p>
        </p:txBody>
      </p:sp>
      <p:sp>
        <p:nvSpPr>
          <p:cNvPr id="490" name="Shape 490"/>
          <p:cNvSpPr/>
          <p:nvPr/>
        </p:nvSpPr>
        <p:spPr>
          <a:xfrm rot="845788">
            <a:off x="6933054" y="5935909"/>
            <a:ext cx="1614739"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defRPr>
                <a:solidFill>
                  <a:srgbClr val="FFFFFF"/>
                </a:solidFill>
              </a:defRPr>
            </a:lvl1pPr>
          </a:lstStyle>
          <a:p>
            <a:r>
              <a:t>Transcription</a:t>
            </a:r>
          </a:p>
        </p:txBody>
      </p:sp>
      <p:sp>
        <p:nvSpPr>
          <p:cNvPr id="491" name="Shape 491"/>
          <p:cNvSpPr/>
          <p:nvPr/>
        </p:nvSpPr>
        <p:spPr>
          <a:xfrm rot="1265788">
            <a:off x="5815308" y="5529796"/>
            <a:ext cx="949648"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defRPr>
                <a:solidFill>
                  <a:srgbClr val="FFFFFF"/>
                </a:solidFill>
              </a:defRPr>
            </a:lvl1pPr>
          </a:lstStyle>
          <a:p>
            <a:r>
              <a:t>Editing</a:t>
            </a:r>
          </a:p>
        </p:txBody>
      </p:sp>
      <p:sp>
        <p:nvSpPr>
          <p:cNvPr id="492" name="Shape 492"/>
          <p:cNvSpPr/>
          <p:nvPr/>
        </p:nvSpPr>
        <p:spPr>
          <a:xfrm>
            <a:off x="3550568" y="7094149"/>
            <a:ext cx="1587672"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Nuclear pore</a:t>
            </a:r>
          </a:p>
        </p:txBody>
      </p:sp>
      <p:sp>
        <p:nvSpPr>
          <p:cNvPr id="493" name="Shape 493"/>
          <p:cNvSpPr/>
          <p:nvPr/>
        </p:nvSpPr>
        <p:spPr>
          <a:xfrm>
            <a:off x="3986657" y="4508076"/>
            <a:ext cx="1433060" cy="3608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defRPr>
                <a:solidFill>
                  <a:srgbClr val="000000"/>
                </a:solidFill>
              </a:defRPr>
            </a:lvl1pPr>
          </a:lstStyle>
          <a:p>
            <a:r>
              <a:t>Translation</a:t>
            </a:r>
          </a:p>
        </p:txBody>
      </p:sp>
      <p:sp>
        <p:nvSpPr>
          <p:cNvPr id="494" name="Shape 494"/>
          <p:cNvSpPr/>
          <p:nvPr/>
        </p:nvSpPr>
        <p:spPr>
          <a:xfrm>
            <a:off x="1996087" y="6047669"/>
            <a:ext cx="889966" cy="3608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mRNA</a:t>
            </a:r>
          </a:p>
        </p:txBody>
      </p:sp>
      <p:sp>
        <p:nvSpPr>
          <p:cNvPr id="495" name="Shape 495"/>
          <p:cNvSpPr/>
          <p:nvPr/>
        </p:nvSpPr>
        <p:spPr>
          <a:xfrm>
            <a:off x="3012087" y="6067989"/>
            <a:ext cx="1291484"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Ribosome</a:t>
            </a:r>
          </a:p>
        </p:txBody>
      </p:sp>
      <p:sp>
        <p:nvSpPr>
          <p:cNvPr id="496" name="Shape 496"/>
          <p:cNvSpPr/>
          <p:nvPr/>
        </p:nvSpPr>
        <p:spPr>
          <a:xfrm>
            <a:off x="4282087" y="7785029"/>
            <a:ext cx="1445035"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Cytoplasm</a:t>
            </a:r>
          </a:p>
        </p:txBody>
      </p:sp>
      <p:sp>
        <p:nvSpPr>
          <p:cNvPr id="497" name="Shape 497"/>
          <p:cNvSpPr/>
          <p:nvPr/>
        </p:nvSpPr>
        <p:spPr>
          <a:xfrm>
            <a:off x="6110887" y="4401749"/>
            <a:ext cx="1050621" cy="3608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defRPr>
                <a:solidFill>
                  <a:srgbClr val="FFFFFF"/>
                </a:solidFill>
              </a:defRPr>
            </a:lvl1pPr>
          </a:lstStyle>
          <a:p>
            <a:r>
              <a:t>Nucleus</a:t>
            </a:r>
          </a:p>
        </p:txBody>
      </p:sp>
      <p:grpSp>
        <p:nvGrpSpPr>
          <p:cNvPr id="500" name="Group 500"/>
          <p:cNvGrpSpPr/>
          <p:nvPr/>
        </p:nvGrpSpPr>
        <p:grpSpPr>
          <a:xfrm>
            <a:off x="186615" y="3647369"/>
            <a:ext cx="4190717" cy="1729931"/>
            <a:chOff x="0" y="0"/>
            <a:chExt cx="4190715" cy="1729929"/>
          </a:xfrm>
        </p:grpSpPr>
        <p:sp>
          <p:nvSpPr>
            <p:cNvPr id="498" name="Shape 498"/>
            <p:cNvSpPr/>
            <p:nvPr/>
          </p:nvSpPr>
          <p:spPr>
            <a:xfrm>
              <a:off x="0" y="-1"/>
              <a:ext cx="3589787" cy="894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Amino acids are linked together at the ribosome to form the protein encoded by mRNA.</a:t>
              </a:r>
            </a:p>
          </p:txBody>
        </p:sp>
        <p:sp>
          <p:nvSpPr>
            <p:cNvPr id="499" name="Shape 499"/>
            <p:cNvSpPr/>
            <p:nvPr/>
          </p:nvSpPr>
          <p:spPr>
            <a:xfrm rot="3621912">
              <a:off x="2956149" y="807345"/>
              <a:ext cx="1411582" cy="413679"/>
            </a:xfrm>
            <a:custGeom>
              <a:avLst/>
              <a:gdLst/>
              <a:ahLst/>
              <a:cxnLst>
                <a:cxn ang="0">
                  <a:pos x="wd2" y="hd2"/>
                </a:cxn>
                <a:cxn ang="5400000">
                  <a:pos x="wd2" y="hd2"/>
                </a:cxn>
                <a:cxn ang="10800000">
                  <a:pos x="wd2" y="hd2"/>
                </a:cxn>
                <a:cxn ang="16200000">
                  <a:pos x="wd2" y="hd2"/>
                </a:cxn>
              </a:cxnLst>
              <a:rect l="0" t="0" r="r" b="b"/>
              <a:pathLst>
                <a:path w="21600" h="18553" extrusionOk="0">
                  <a:moveTo>
                    <a:pt x="0" y="18553"/>
                  </a:moveTo>
                  <a:cubicBezTo>
                    <a:pt x="1571" y="9998"/>
                    <a:pt x="4280" y="3730"/>
                    <a:pt x="7483" y="1236"/>
                  </a:cubicBezTo>
                  <a:cubicBezTo>
                    <a:pt x="12984" y="-3047"/>
                    <a:pt x="18780" y="4062"/>
                    <a:pt x="21600" y="18553"/>
                  </a:cubicBezTo>
                </a:path>
              </a:pathLst>
            </a:custGeom>
            <a:noFill/>
            <a:ln w="25400" cap="flat">
              <a:solidFill>
                <a:srgbClr val="006994"/>
              </a:solidFill>
              <a:prstDash val="solid"/>
              <a:miter lim="400000"/>
              <a:tailEnd type="triangle"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503" name="Group 503"/>
          <p:cNvGrpSpPr/>
          <p:nvPr/>
        </p:nvGrpSpPr>
        <p:grpSpPr>
          <a:xfrm>
            <a:off x="5709350" y="6105716"/>
            <a:ext cx="7007853" cy="3447295"/>
            <a:chOff x="0" y="0"/>
            <a:chExt cx="7007851" cy="3447294"/>
          </a:xfrm>
        </p:grpSpPr>
        <p:sp>
          <p:nvSpPr>
            <p:cNvPr id="501" name="Shape 501"/>
            <p:cNvSpPr/>
            <p:nvPr/>
          </p:nvSpPr>
          <p:spPr>
            <a:xfrm>
              <a:off x="3418065" y="2019673"/>
              <a:ext cx="3589787" cy="1427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The primary transcript is edited. The non-protein coding introns are removed and modifications are made to help the mRNA exit the nucleus.</a:t>
              </a:r>
            </a:p>
          </p:txBody>
        </p:sp>
        <p:sp>
          <p:nvSpPr>
            <p:cNvPr id="502" name="Shape 502"/>
            <p:cNvSpPr/>
            <p:nvPr/>
          </p:nvSpPr>
          <p:spPr>
            <a:xfrm rot="13123143">
              <a:off x="-305883" y="1214314"/>
              <a:ext cx="4037490" cy="440582"/>
            </a:xfrm>
            <a:custGeom>
              <a:avLst/>
              <a:gdLst/>
              <a:ahLst/>
              <a:cxnLst>
                <a:cxn ang="0">
                  <a:pos x="wd2" y="hd2"/>
                </a:cxn>
                <a:cxn ang="5400000">
                  <a:pos x="wd2" y="hd2"/>
                </a:cxn>
                <a:cxn ang="10800000">
                  <a:pos x="wd2" y="hd2"/>
                </a:cxn>
                <a:cxn ang="16200000">
                  <a:pos x="wd2" y="hd2"/>
                </a:cxn>
              </a:cxnLst>
              <a:rect l="0" t="0" r="r" b="b"/>
              <a:pathLst>
                <a:path w="21600" h="9234" extrusionOk="0">
                  <a:moveTo>
                    <a:pt x="0" y="6242"/>
                  </a:moveTo>
                  <a:cubicBezTo>
                    <a:pt x="1311" y="4078"/>
                    <a:pt x="2664" y="2317"/>
                    <a:pt x="4045" y="972"/>
                  </a:cubicBezTo>
                  <a:cubicBezTo>
                    <a:pt x="9889" y="-4717"/>
                    <a:pt x="16704" y="16883"/>
                    <a:pt x="21600" y="6242"/>
                  </a:cubicBezTo>
                </a:path>
              </a:pathLst>
            </a:custGeom>
            <a:noFill/>
            <a:ln w="25400" cap="flat">
              <a:solidFill>
                <a:srgbClr val="006994"/>
              </a:solidFill>
              <a:prstDash val="solid"/>
              <a:miter lim="400000"/>
              <a:tailEnd type="triangle"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506" name="Group 506"/>
          <p:cNvGrpSpPr/>
          <p:nvPr/>
        </p:nvGrpSpPr>
        <p:grpSpPr>
          <a:xfrm>
            <a:off x="7010213" y="3190168"/>
            <a:ext cx="5941066" cy="1746481"/>
            <a:chOff x="0" y="0"/>
            <a:chExt cx="5941065" cy="1746479"/>
          </a:xfrm>
        </p:grpSpPr>
        <p:sp>
          <p:nvSpPr>
            <p:cNvPr id="504" name="Shape 504"/>
            <p:cNvSpPr/>
            <p:nvPr/>
          </p:nvSpPr>
          <p:spPr>
            <a:xfrm>
              <a:off x="2168002" y="0"/>
              <a:ext cx="3773064" cy="1427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In the nucleus, the gene is rewritten into a single stranded primary RNA transcript, using one strand of DNA as a template. RNA polymerase catalyses this process.</a:t>
              </a:r>
            </a:p>
          </p:txBody>
        </p:sp>
        <p:sp>
          <p:nvSpPr>
            <p:cNvPr id="505" name="Shape 505"/>
            <p:cNvSpPr/>
            <p:nvPr/>
          </p:nvSpPr>
          <p:spPr>
            <a:xfrm rot="9245224">
              <a:off x="-56791" y="980797"/>
              <a:ext cx="2316964" cy="273152"/>
            </a:xfrm>
            <a:custGeom>
              <a:avLst/>
              <a:gdLst/>
              <a:ahLst/>
              <a:cxnLst>
                <a:cxn ang="0">
                  <a:pos x="wd2" y="hd2"/>
                </a:cxn>
                <a:cxn ang="5400000">
                  <a:pos x="wd2" y="hd2"/>
                </a:cxn>
                <a:cxn ang="10800000">
                  <a:pos x="wd2" y="hd2"/>
                </a:cxn>
                <a:cxn ang="16200000">
                  <a:pos x="wd2" y="hd2"/>
                </a:cxn>
              </a:cxnLst>
              <a:rect l="0" t="0" r="r" b="b"/>
              <a:pathLst>
                <a:path w="21600" h="16470" extrusionOk="0">
                  <a:moveTo>
                    <a:pt x="0" y="0"/>
                  </a:moveTo>
                  <a:cubicBezTo>
                    <a:pt x="5791" y="18689"/>
                    <a:pt x="12497" y="21600"/>
                    <a:pt x="18622" y="8083"/>
                  </a:cubicBezTo>
                  <a:cubicBezTo>
                    <a:pt x="19642" y="5831"/>
                    <a:pt x="20637" y="3131"/>
                    <a:pt x="21600" y="0"/>
                  </a:cubicBezTo>
                </a:path>
              </a:pathLst>
            </a:custGeom>
            <a:noFill/>
            <a:ln w="25400" cap="flat">
              <a:solidFill>
                <a:srgbClr val="006994"/>
              </a:solidFill>
              <a:prstDash val="solid"/>
              <a:miter lim="400000"/>
              <a:tailEnd type="triangle"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507" name="Shape 507"/>
          <p:cNvSpPr/>
          <p:nvPr/>
        </p:nvSpPr>
        <p:spPr>
          <a:xfrm flipV="1">
            <a:off x="3685539" y="5353360"/>
            <a:ext cx="1" cy="770594"/>
          </a:xfrm>
          <a:prstGeom prst="line">
            <a:avLst/>
          </a:prstGeom>
          <a:ln w="25400">
            <a:solidFill>
              <a:srgbClr val="006994"/>
            </a:solidFill>
            <a:miter lim="400000"/>
            <a:tailEnd type="triangle"/>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08" name="Shape 508"/>
          <p:cNvSpPr/>
          <p:nvPr/>
        </p:nvSpPr>
        <p:spPr>
          <a:xfrm rot="19438213">
            <a:off x="4306194" y="6571719"/>
            <a:ext cx="1024736" cy="216438"/>
          </a:xfrm>
          <a:custGeom>
            <a:avLst/>
            <a:gdLst/>
            <a:ahLst/>
            <a:cxnLst>
              <a:cxn ang="0">
                <a:pos x="wd2" y="hd2"/>
              </a:cxn>
              <a:cxn ang="5400000">
                <a:pos x="wd2" y="hd2"/>
              </a:cxn>
              <a:cxn ang="10800000">
                <a:pos x="wd2" y="hd2"/>
              </a:cxn>
              <a:cxn ang="16200000">
                <a:pos x="wd2" y="hd2"/>
              </a:cxn>
            </a:cxnLst>
            <a:rect l="0" t="0" r="r" b="b"/>
            <a:pathLst>
              <a:path w="21600" h="18558" extrusionOk="0">
                <a:moveTo>
                  <a:pt x="0" y="18558"/>
                </a:moveTo>
                <a:cubicBezTo>
                  <a:pt x="2051" y="9848"/>
                  <a:pt x="4699" y="3850"/>
                  <a:pt x="7600" y="1346"/>
                </a:cubicBezTo>
                <a:cubicBezTo>
                  <a:pt x="12683" y="-3042"/>
                  <a:pt x="17965" y="3451"/>
                  <a:pt x="21600" y="18558"/>
                </a:cubicBezTo>
              </a:path>
            </a:pathLst>
          </a:custGeom>
          <a:ln w="25400">
            <a:solidFill>
              <a:srgbClr val="006994"/>
            </a:solidFill>
            <a:miter lim="400000"/>
            <a:tailEnd type="triangle"/>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5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3" nodeType="clickEffect">
                                  <p:stCondLst>
                                    <p:cond delay="0"/>
                                  </p:stCondLst>
                                  <p:iterate>
                                    <p:tmAbs val="0"/>
                                  </p:iterate>
                                  <p:childTnLst>
                                    <p:set>
                                      <p:cBhvr>
                                        <p:cTn id="20" fill="hold"/>
                                        <p:tgtEl>
                                          <p:spTgt spid="50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p:tmAbs val="0"/>
                                  </p:iterate>
                                  <p:childTnLst>
                                    <p:set>
                                      <p:cBhvr>
                                        <p:cTn id="24" fill="hold"/>
                                        <p:tgtEl>
                                          <p:spTgt spid="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1" build="p" bldLvl="5" animBg="1" advAuto="0"/>
      <p:bldP spid="500" grpId="4" animBg="1" advAuto="0"/>
      <p:bldP spid="503" grpId="3" animBg="1" advAuto="0"/>
      <p:bldP spid="506" grpId="2"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Shape 510"/>
          <p:cNvSpPr>
            <a:spLocks noGrp="1"/>
          </p:cNvSpPr>
          <p:nvPr>
            <p:ph type="title"/>
          </p:nvPr>
        </p:nvSpPr>
        <p:spPr>
          <a:prstGeom prst="rect">
            <a:avLst/>
          </a:prstGeom>
        </p:spPr>
        <p:txBody>
          <a:bodyPr/>
          <a:lstStyle>
            <a:lvl1pPr>
              <a:tabLst>
                <a:tab pos="952500" algn="l"/>
              </a:tabLst>
            </a:lvl1pPr>
          </a:lstStyle>
          <a:p>
            <a:r>
              <a:t>Genes To Proteins</a:t>
            </a:r>
          </a:p>
        </p:txBody>
      </p:sp>
      <p:sp>
        <p:nvSpPr>
          <p:cNvPr id="511" name="Shape 511"/>
          <p:cNvSpPr>
            <a:spLocks noGrp="1"/>
          </p:cNvSpPr>
          <p:nvPr>
            <p:ph type="body" sz="half" idx="1"/>
          </p:nvPr>
        </p:nvSpPr>
        <p:spPr>
          <a:xfrm>
            <a:off x="368300" y="1790700"/>
            <a:ext cx="11975356" cy="2596853"/>
          </a:xfrm>
          <a:prstGeom prst="rect">
            <a:avLst/>
          </a:prstGeom>
        </p:spPr>
        <p:txBody>
          <a:bodyPr/>
          <a:lstStyle/>
          <a:p>
            <a:pPr>
              <a:tabLst>
                <a:tab pos="1016000" algn="l"/>
              </a:tabLst>
            </a:pPr>
            <a:r>
              <a:t>Genes are sections of DNA that code for proteins. Genes are expressed when they are transcribed into messenger RNA (mRNA) and then translated into a protein.</a:t>
            </a:r>
          </a:p>
          <a:p>
            <a:pPr>
              <a:tabLst>
                <a:tab pos="1016000" algn="l"/>
              </a:tabLst>
            </a:pPr>
            <a:r>
              <a:t>A gene is bounded by a start (promoter) region, upstream of the gene, and a terminator region, downstream of the gene. </a:t>
            </a:r>
          </a:p>
          <a:p>
            <a:pPr lvl="1">
              <a:tabLst>
                <a:tab pos="1485900" algn="l"/>
              </a:tabLst>
            </a:pPr>
            <a:r>
              <a:t>These regions control transcription by telling RNA polymerase where to start and stop transcription of the gene. The information flow for gene to protein is shown on below and on the next slide.</a:t>
            </a:r>
          </a:p>
        </p:txBody>
      </p:sp>
      <p:grpSp>
        <p:nvGrpSpPr>
          <p:cNvPr id="531" name="Group 531"/>
          <p:cNvGrpSpPr/>
          <p:nvPr/>
        </p:nvGrpSpPr>
        <p:grpSpPr>
          <a:xfrm>
            <a:off x="1231900" y="4706478"/>
            <a:ext cx="11010900" cy="4475622"/>
            <a:chOff x="0" y="0"/>
            <a:chExt cx="11010900" cy="4475621"/>
          </a:xfrm>
        </p:grpSpPr>
        <p:sp>
          <p:nvSpPr>
            <p:cNvPr id="512" name="Shape 512"/>
            <p:cNvSpPr/>
            <p:nvPr/>
          </p:nvSpPr>
          <p:spPr>
            <a:xfrm>
              <a:off x="12700" y="1295399"/>
              <a:ext cx="406400"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5’</a:t>
              </a:r>
            </a:p>
          </p:txBody>
        </p:sp>
        <p:sp>
          <p:nvSpPr>
            <p:cNvPr id="513" name="Shape 513"/>
            <p:cNvSpPr/>
            <p:nvPr/>
          </p:nvSpPr>
          <p:spPr>
            <a:xfrm>
              <a:off x="0" y="1981199"/>
              <a:ext cx="406400"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3’</a:t>
              </a:r>
            </a:p>
          </p:txBody>
        </p:sp>
        <p:pic>
          <p:nvPicPr>
            <p:cNvPr id="514" name="DNA-Gene-for-protein-col.png"/>
            <p:cNvPicPr>
              <a:picLocks noChangeAspect="1"/>
            </p:cNvPicPr>
            <p:nvPr/>
          </p:nvPicPr>
          <p:blipFill>
            <a:blip r:embed="rId2">
              <a:extLst/>
            </a:blip>
            <a:stretch>
              <a:fillRect/>
            </a:stretch>
          </p:blipFill>
          <p:spPr>
            <a:xfrm>
              <a:off x="469900" y="1386544"/>
              <a:ext cx="9004300" cy="790378"/>
            </a:xfrm>
            <a:prstGeom prst="rect">
              <a:avLst/>
            </a:prstGeom>
            <a:ln w="12700" cap="flat">
              <a:noFill/>
              <a:miter lim="400000"/>
            </a:ln>
            <a:effectLst/>
          </p:spPr>
        </p:pic>
        <p:sp>
          <p:nvSpPr>
            <p:cNvPr id="515" name="Shape 515"/>
            <p:cNvSpPr/>
            <p:nvPr/>
          </p:nvSpPr>
          <p:spPr>
            <a:xfrm>
              <a:off x="1765300" y="-1"/>
              <a:ext cx="2781300" cy="792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Protein coding sequence is transcribed into mRNA by RNA polymerase</a:t>
              </a:r>
            </a:p>
          </p:txBody>
        </p:sp>
        <p:sp>
          <p:nvSpPr>
            <p:cNvPr id="516" name="Shape 516"/>
            <p:cNvSpPr/>
            <p:nvPr/>
          </p:nvSpPr>
          <p:spPr>
            <a:xfrm>
              <a:off x="6273800" y="203199"/>
              <a:ext cx="2082800"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The coding strand is not transcribed</a:t>
              </a:r>
            </a:p>
          </p:txBody>
        </p:sp>
        <p:sp>
          <p:nvSpPr>
            <p:cNvPr id="517" name="Shape 517"/>
            <p:cNvSpPr/>
            <p:nvPr/>
          </p:nvSpPr>
          <p:spPr>
            <a:xfrm>
              <a:off x="3505200" y="2895599"/>
              <a:ext cx="3276600"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The template strand is the DNA strand that is transcribed</a:t>
              </a:r>
            </a:p>
          </p:txBody>
        </p:sp>
        <p:sp>
          <p:nvSpPr>
            <p:cNvPr id="518" name="Shape 518"/>
            <p:cNvSpPr/>
            <p:nvPr/>
          </p:nvSpPr>
          <p:spPr>
            <a:xfrm>
              <a:off x="38100" y="2819399"/>
              <a:ext cx="2527300"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p>
              <a:pPr>
                <a:tabLst>
                  <a:tab pos="520700" algn="l"/>
                </a:tabLst>
                <a:defRPr b="1"/>
              </a:pPr>
              <a:r>
                <a:t>Promoter region </a:t>
              </a:r>
            </a:p>
            <a:p>
              <a:pPr>
                <a:tabLst>
                  <a:tab pos="520700" algn="l"/>
                </a:tabLst>
              </a:pPr>
              <a:r>
                <a:t>RNA polymerase binds</a:t>
              </a:r>
            </a:p>
          </p:txBody>
        </p:sp>
        <p:sp>
          <p:nvSpPr>
            <p:cNvPr id="519" name="Shape 519"/>
            <p:cNvSpPr/>
            <p:nvPr/>
          </p:nvSpPr>
          <p:spPr>
            <a:xfrm>
              <a:off x="7924800" y="2819399"/>
              <a:ext cx="3086100"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p>
              <a:pPr>
                <a:tabLst>
                  <a:tab pos="520700" algn="l"/>
                </a:tabLst>
              </a:pPr>
              <a:r>
                <a:rPr b="1"/>
                <a:t>Terminator region</a:t>
              </a:r>
              <a:r>
                <a:t> </a:t>
              </a:r>
            </a:p>
            <a:p>
              <a:pPr>
                <a:tabLst>
                  <a:tab pos="520700" algn="l"/>
                </a:tabLst>
              </a:pPr>
              <a:r>
                <a:t>RNA polymerase dissociates</a:t>
              </a:r>
            </a:p>
          </p:txBody>
        </p:sp>
        <p:sp>
          <p:nvSpPr>
            <p:cNvPr id="520" name="Shape 520"/>
            <p:cNvSpPr/>
            <p:nvPr/>
          </p:nvSpPr>
          <p:spPr>
            <a:xfrm>
              <a:off x="9436100" y="1282699"/>
              <a:ext cx="406400"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3’</a:t>
              </a:r>
            </a:p>
          </p:txBody>
        </p:sp>
        <p:sp>
          <p:nvSpPr>
            <p:cNvPr id="521" name="Shape 521"/>
            <p:cNvSpPr/>
            <p:nvPr/>
          </p:nvSpPr>
          <p:spPr>
            <a:xfrm>
              <a:off x="9448800" y="1993899"/>
              <a:ext cx="406400"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5’</a:t>
              </a:r>
            </a:p>
          </p:txBody>
        </p:sp>
        <p:sp>
          <p:nvSpPr>
            <p:cNvPr id="522" name="Shape 522"/>
            <p:cNvSpPr/>
            <p:nvPr/>
          </p:nvSpPr>
          <p:spPr>
            <a:xfrm flipV="1">
              <a:off x="2921000" y="830721"/>
              <a:ext cx="0" cy="895245"/>
            </a:xfrm>
            <a:prstGeom prst="line">
              <a:avLst/>
            </a:prstGeom>
            <a:noFill/>
            <a:ln w="254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23" name="Shape 523"/>
            <p:cNvSpPr/>
            <p:nvPr/>
          </p:nvSpPr>
          <p:spPr>
            <a:xfrm>
              <a:off x="9169400" y="2251904"/>
              <a:ext cx="0" cy="547318"/>
            </a:xfrm>
            <a:prstGeom prst="line">
              <a:avLst/>
            </a:prstGeom>
            <a:noFill/>
            <a:ln w="254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24" name="Shape 524"/>
            <p:cNvSpPr/>
            <p:nvPr/>
          </p:nvSpPr>
          <p:spPr>
            <a:xfrm flipH="1">
              <a:off x="952499" y="2251904"/>
              <a:ext cx="1" cy="547318"/>
            </a:xfrm>
            <a:prstGeom prst="line">
              <a:avLst/>
            </a:prstGeom>
            <a:noFill/>
            <a:ln w="254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25" name="Shape 525"/>
            <p:cNvSpPr/>
            <p:nvPr/>
          </p:nvSpPr>
          <p:spPr>
            <a:xfrm>
              <a:off x="4749800" y="2158741"/>
              <a:ext cx="1" cy="615081"/>
            </a:xfrm>
            <a:prstGeom prst="line">
              <a:avLst/>
            </a:prstGeom>
            <a:noFill/>
            <a:ln w="254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26" name="Shape 526"/>
            <p:cNvSpPr/>
            <p:nvPr/>
          </p:nvSpPr>
          <p:spPr>
            <a:xfrm flipV="1">
              <a:off x="7226299" y="754521"/>
              <a:ext cx="1" cy="662118"/>
            </a:xfrm>
            <a:prstGeom prst="line">
              <a:avLst/>
            </a:prstGeom>
            <a:noFill/>
            <a:ln w="254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27" name="Shape 527"/>
            <p:cNvSpPr/>
            <p:nvPr/>
          </p:nvSpPr>
          <p:spPr>
            <a:xfrm>
              <a:off x="1792168" y="3530457"/>
              <a:ext cx="6464301" cy="508001"/>
            </a:xfrm>
            <a:custGeom>
              <a:avLst/>
              <a:gdLst/>
              <a:ahLst/>
              <a:cxnLst>
                <a:cxn ang="0">
                  <a:pos x="wd2" y="hd2"/>
                </a:cxn>
                <a:cxn ang="5400000">
                  <a:pos x="wd2" y="hd2"/>
                </a:cxn>
                <a:cxn ang="10800000">
                  <a:pos x="wd2" y="hd2"/>
                </a:cxn>
                <a:cxn ang="16200000">
                  <a:pos x="wd2" y="hd2"/>
                </a:cxn>
              </a:cxnLst>
              <a:rect l="0" t="0" r="r" b="b"/>
              <a:pathLst>
                <a:path w="21600" h="21600" extrusionOk="0">
                  <a:moveTo>
                    <a:pt x="0" y="80"/>
                  </a:moveTo>
                  <a:lnTo>
                    <a:pt x="0" y="21600"/>
                  </a:lnTo>
                  <a:lnTo>
                    <a:pt x="21600" y="21600"/>
                  </a:lnTo>
                  <a:lnTo>
                    <a:pt x="21600" y="0"/>
                  </a:lnTo>
                </a:path>
              </a:pathLst>
            </a:custGeom>
            <a:noFill/>
            <a:ln w="25400" cap="flat">
              <a:solidFill>
                <a:srgbClr val="006994"/>
              </a:solidFill>
              <a:prstDash val="solid"/>
              <a:miter lim="400000"/>
            </a:ln>
            <a:effectLst/>
          </p:spPr>
          <p:txBody>
            <a:bodyPr wrap="square" lIns="50800" tIns="50800" rIns="50800" bIns="50800" numCol="1" anchor="t">
              <a:noAutofit/>
            </a:bodyPr>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528" name="Shape 528"/>
            <p:cNvSpPr/>
            <p:nvPr/>
          </p:nvSpPr>
          <p:spPr>
            <a:xfrm>
              <a:off x="3378200" y="4216399"/>
              <a:ext cx="3517900"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Region of DNA that is transcribed</a:t>
              </a:r>
            </a:p>
          </p:txBody>
        </p:sp>
        <p:sp>
          <p:nvSpPr>
            <p:cNvPr id="529" name="Shape 529"/>
            <p:cNvSpPr/>
            <p:nvPr/>
          </p:nvSpPr>
          <p:spPr>
            <a:xfrm>
              <a:off x="342900" y="157621"/>
              <a:ext cx="1066800" cy="698501"/>
            </a:xfrm>
            <a:prstGeom prst="ellipse">
              <a:avLst/>
            </a:prstGeom>
            <a:gradFill flip="none" rotWithShape="1">
              <a:gsLst>
                <a:gs pos="0">
                  <a:srgbClr val="FFFFFF"/>
                </a:gs>
                <a:gs pos="48095">
                  <a:srgbClr val="C2E0E0"/>
                </a:gs>
                <a:gs pos="100000">
                  <a:srgbClr val="FF9300"/>
                </a:gs>
              </a:gsLst>
              <a:path path="shape">
                <a:fillToRect l="68624" t="23827" r="31375" b="76172"/>
              </a:path>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30" name="Shape 530"/>
            <p:cNvSpPr/>
            <p:nvPr/>
          </p:nvSpPr>
          <p:spPr>
            <a:xfrm flipV="1">
              <a:off x="876300" y="919621"/>
              <a:ext cx="0" cy="751524"/>
            </a:xfrm>
            <a:prstGeom prst="line">
              <a:avLst/>
            </a:prstGeom>
            <a:noFill/>
            <a:ln w="25400" cap="flat">
              <a:solidFill>
                <a:srgbClr val="006994"/>
              </a:solidFill>
              <a:custDash>
                <a:ds d="200000" sp="200000"/>
              </a:custDash>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1" build="p" bldLvl="5" animBg="1" advAuto="0"/>
      <p:bldP spid="531" grpId="2"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Shape 533"/>
          <p:cNvSpPr>
            <a:spLocks noGrp="1"/>
          </p:cNvSpPr>
          <p:nvPr>
            <p:ph type="title"/>
          </p:nvPr>
        </p:nvSpPr>
        <p:spPr>
          <a:xfrm>
            <a:off x="381000" y="368300"/>
            <a:ext cx="12330311" cy="1054100"/>
          </a:xfrm>
          <a:prstGeom prst="rect">
            <a:avLst/>
          </a:prstGeom>
        </p:spPr>
        <p:txBody>
          <a:bodyPr/>
          <a:lstStyle>
            <a:lvl1pPr>
              <a:tabLst>
                <a:tab pos="952500" algn="l"/>
              </a:tabLst>
            </a:lvl1pPr>
          </a:lstStyle>
          <a:p>
            <a:r>
              <a:t>Gene Expression in Eukaryotes</a:t>
            </a:r>
          </a:p>
        </p:txBody>
      </p:sp>
      <p:sp>
        <p:nvSpPr>
          <p:cNvPr id="534" name="Shape 534"/>
          <p:cNvSpPr>
            <a:spLocks noGrp="1"/>
          </p:cNvSpPr>
          <p:nvPr>
            <p:ph type="body" sz="quarter" idx="1"/>
          </p:nvPr>
        </p:nvSpPr>
        <p:spPr>
          <a:xfrm>
            <a:off x="368300" y="1790700"/>
            <a:ext cx="12061379" cy="1213396"/>
          </a:xfrm>
          <a:prstGeom prst="rect">
            <a:avLst/>
          </a:prstGeom>
        </p:spPr>
        <p:txBody>
          <a:bodyPr/>
          <a:lstStyle>
            <a:lvl1pPr>
              <a:tabLst>
                <a:tab pos="1016000" algn="l"/>
              </a:tabLst>
            </a:lvl1pPr>
          </a:lstStyle>
          <a:p>
            <a:r>
              <a:t>In eukaryotes, primary RNA must be edited and processed before passing from the nucleus to the cytoplasm.</a:t>
            </a:r>
          </a:p>
        </p:txBody>
      </p:sp>
      <p:pic>
        <p:nvPicPr>
          <p:cNvPr id="535" name="Eukaryote gene expression.png"/>
          <p:cNvPicPr>
            <a:picLocks noChangeAspect="1"/>
          </p:cNvPicPr>
          <p:nvPr/>
        </p:nvPicPr>
        <p:blipFill>
          <a:blip r:embed="rId2">
            <a:extLst/>
          </a:blip>
          <a:stretch>
            <a:fillRect/>
          </a:stretch>
        </p:blipFill>
        <p:spPr>
          <a:xfrm>
            <a:off x="3360207" y="2796466"/>
            <a:ext cx="5684212" cy="6562998"/>
          </a:xfrm>
          <a:prstGeom prst="rect">
            <a:avLst/>
          </a:prstGeom>
          <a:ln w="12700">
            <a:miter lim="400000"/>
          </a:ln>
        </p:spPr>
      </p:pic>
      <p:sp>
        <p:nvSpPr>
          <p:cNvPr id="536" name="Shape 536"/>
          <p:cNvSpPr/>
          <p:nvPr/>
        </p:nvSpPr>
        <p:spPr>
          <a:xfrm>
            <a:off x="6595035" y="3406069"/>
            <a:ext cx="711251"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DNA</a:t>
            </a:r>
          </a:p>
        </p:txBody>
      </p:sp>
      <p:sp>
        <p:nvSpPr>
          <p:cNvPr id="537" name="Shape 537"/>
          <p:cNvSpPr/>
          <p:nvPr/>
        </p:nvSpPr>
        <p:spPr>
          <a:xfrm>
            <a:off x="9236635" y="4776399"/>
            <a:ext cx="1812519"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Transcription and processing</a:t>
            </a:r>
          </a:p>
        </p:txBody>
      </p:sp>
      <p:sp>
        <p:nvSpPr>
          <p:cNvPr id="538" name="Shape 538"/>
          <p:cNvSpPr/>
          <p:nvPr/>
        </p:nvSpPr>
        <p:spPr>
          <a:xfrm>
            <a:off x="8190155" y="2684709"/>
            <a:ext cx="1124933"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Nucleus</a:t>
            </a:r>
          </a:p>
        </p:txBody>
      </p:sp>
      <p:sp>
        <p:nvSpPr>
          <p:cNvPr id="539" name="Shape 539"/>
          <p:cNvSpPr/>
          <p:nvPr/>
        </p:nvSpPr>
        <p:spPr>
          <a:xfrm>
            <a:off x="1880795" y="3487349"/>
            <a:ext cx="1812519"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Cytoplasm</a:t>
            </a:r>
          </a:p>
        </p:txBody>
      </p:sp>
      <p:sp>
        <p:nvSpPr>
          <p:cNvPr id="540" name="Shape 540"/>
          <p:cNvSpPr/>
          <p:nvPr/>
        </p:nvSpPr>
        <p:spPr>
          <a:xfrm>
            <a:off x="3861994" y="5305989"/>
            <a:ext cx="886332"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RNAP</a:t>
            </a:r>
          </a:p>
        </p:txBody>
      </p:sp>
      <p:sp>
        <p:nvSpPr>
          <p:cNvPr id="541" name="Shape 541"/>
          <p:cNvSpPr/>
          <p:nvPr/>
        </p:nvSpPr>
        <p:spPr>
          <a:xfrm>
            <a:off x="1657275" y="8110149"/>
            <a:ext cx="1812519"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Polypeptide</a:t>
            </a:r>
          </a:p>
        </p:txBody>
      </p:sp>
      <p:sp>
        <p:nvSpPr>
          <p:cNvPr id="542" name="Shape 542"/>
          <p:cNvSpPr/>
          <p:nvPr/>
        </p:nvSpPr>
        <p:spPr>
          <a:xfrm>
            <a:off x="9378874" y="7510709"/>
            <a:ext cx="1380481"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Translation</a:t>
            </a:r>
          </a:p>
        </p:txBody>
      </p:sp>
      <p:sp>
        <p:nvSpPr>
          <p:cNvPr id="543" name="Shape 543"/>
          <p:cNvSpPr/>
          <p:nvPr/>
        </p:nvSpPr>
        <p:spPr>
          <a:xfrm>
            <a:off x="5416474" y="5966389"/>
            <a:ext cx="907446"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mRNA</a:t>
            </a:r>
          </a:p>
        </p:txBody>
      </p:sp>
      <p:sp>
        <p:nvSpPr>
          <p:cNvPr id="544" name="Shape 544"/>
          <p:cNvSpPr/>
          <p:nvPr/>
        </p:nvSpPr>
        <p:spPr>
          <a:xfrm flipH="1">
            <a:off x="7805640" y="3012440"/>
            <a:ext cx="733840" cy="733840"/>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45" name="Shape 545"/>
          <p:cNvSpPr/>
          <p:nvPr/>
        </p:nvSpPr>
        <p:spPr>
          <a:xfrm>
            <a:off x="3195319" y="3672840"/>
            <a:ext cx="1082738" cy="224650"/>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46" name="Shape 546"/>
          <p:cNvSpPr/>
          <p:nvPr/>
        </p:nvSpPr>
        <p:spPr>
          <a:xfrm flipH="1">
            <a:off x="7947879" y="5087399"/>
            <a:ext cx="1398293" cy="1"/>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47" name="Shape 547"/>
          <p:cNvSpPr/>
          <p:nvPr/>
        </p:nvSpPr>
        <p:spPr>
          <a:xfrm>
            <a:off x="4691741" y="5321079"/>
            <a:ext cx="1531079" cy="193888"/>
          </a:xfrm>
          <a:custGeom>
            <a:avLst/>
            <a:gdLst/>
            <a:ahLst/>
            <a:cxnLst>
              <a:cxn ang="0">
                <a:pos x="wd2" y="hd2"/>
              </a:cxn>
              <a:cxn ang="5400000">
                <a:pos x="wd2" y="hd2"/>
              </a:cxn>
              <a:cxn ang="10800000">
                <a:pos x="wd2" y="hd2"/>
              </a:cxn>
              <a:cxn ang="16200000">
                <a:pos x="wd2" y="hd2"/>
              </a:cxn>
            </a:cxnLst>
            <a:rect l="0" t="0" r="r" b="b"/>
            <a:pathLst>
              <a:path w="21600" h="21334" extrusionOk="0">
                <a:moveTo>
                  <a:pt x="0" y="21285"/>
                </a:moveTo>
                <a:cubicBezTo>
                  <a:pt x="3186" y="21600"/>
                  <a:pt x="6371" y="20410"/>
                  <a:pt x="9539" y="17721"/>
                </a:cubicBezTo>
                <a:cubicBezTo>
                  <a:pt x="13612" y="14264"/>
                  <a:pt x="17645" y="8339"/>
                  <a:pt x="21600" y="0"/>
                </a:cubicBezTo>
              </a:path>
            </a:pathLst>
          </a:cu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48" name="Shape 548"/>
          <p:cNvSpPr/>
          <p:nvPr/>
        </p:nvSpPr>
        <p:spPr>
          <a:xfrm flipV="1">
            <a:off x="3103879" y="7842902"/>
            <a:ext cx="1338643" cy="462899"/>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49" name="Shape 549"/>
          <p:cNvSpPr/>
          <p:nvPr/>
        </p:nvSpPr>
        <p:spPr>
          <a:xfrm flipH="1">
            <a:off x="8073107" y="7675880"/>
            <a:ext cx="1401093" cy="1"/>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50" name="Shape 550"/>
          <p:cNvSpPr/>
          <p:nvPr/>
        </p:nvSpPr>
        <p:spPr>
          <a:xfrm>
            <a:off x="6477987" y="5516015"/>
            <a:ext cx="1" cy="372173"/>
          </a:xfrm>
          <a:prstGeom prst="line">
            <a:avLst/>
          </a:prstGeom>
          <a:ln w="50800">
            <a:solidFill>
              <a:srgbClr val="000000"/>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51" name="Shape 551"/>
          <p:cNvSpPr/>
          <p:nvPr/>
        </p:nvSpPr>
        <p:spPr>
          <a:xfrm>
            <a:off x="6467827" y="6176415"/>
            <a:ext cx="1" cy="942888"/>
          </a:xfrm>
          <a:prstGeom prst="line">
            <a:avLst/>
          </a:prstGeom>
          <a:ln w="50800">
            <a:solidFill>
              <a:srgbClr val="000000"/>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 grpId="1"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Shape 553"/>
          <p:cNvSpPr>
            <a:spLocks noGrp="1"/>
          </p:cNvSpPr>
          <p:nvPr>
            <p:ph type="title"/>
          </p:nvPr>
        </p:nvSpPr>
        <p:spPr>
          <a:prstGeom prst="rect">
            <a:avLst/>
          </a:prstGeom>
        </p:spPr>
        <p:txBody>
          <a:bodyPr/>
          <a:lstStyle>
            <a:lvl1pPr>
              <a:tabLst>
                <a:tab pos="952500" algn="l"/>
              </a:tabLst>
            </a:lvl1pPr>
          </a:lstStyle>
          <a:p>
            <a:r>
              <a:t>Transcription in Eukaryotes</a:t>
            </a:r>
          </a:p>
        </p:txBody>
      </p:sp>
      <p:sp>
        <p:nvSpPr>
          <p:cNvPr id="554" name="Shape 554"/>
          <p:cNvSpPr>
            <a:spLocks noGrp="1"/>
          </p:cNvSpPr>
          <p:nvPr>
            <p:ph type="body" sz="quarter" idx="1"/>
          </p:nvPr>
        </p:nvSpPr>
        <p:spPr>
          <a:xfrm>
            <a:off x="368300" y="1790700"/>
            <a:ext cx="11792843" cy="1305521"/>
          </a:xfrm>
          <a:prstGeom prst="rect">
            <a:avLst/>
          </a:prstGeom>
        </p:spPr>
        <p:txBody>
          <a:bodyPr/>
          <a:lstStyle>
            <a:lvl1pPr>
              <a:tabLst>
                <a:tab pos="1016000" algn="l"/>
              </a:tabLst>
            </a:lvl1pPr>
            <a:lvl2pPr>
              <a:tabLst>
                <a:tab pos="1485900" algn="l"/>
              </a:tabLst>
            </a:lvl2pPr>
          </a:lstStyle>
          <a:p>
            <a:r>
              <a:t>Transcription is the first stage of gene expression. </a:t>
            </a:r>
          </a:p>
          <a:p>
            <a:pPr lvl="1"/>
            <a:r>
              <a:t>It takes place in the nucleus and is carried out by the enzyme RNA polymerase, which rewrites the DNA into a primary RNA transcript using a single template strand of DNA</a:t>
            </a:r>
          </a:p>
        </p:txBody>
      </p:sp>
      <p:pic>
        <p:nvPicPr>
          <p:cNvPr id="555" name="Transcription NEW.png"/>
          <p:cNvPicPr>
            <a:picLocks noChangeAspect="1"/>
          </p:cNvPicPr>
          <p:nvPr/>
        </p:nvPicPr>
        <p:blipFill>
          <a:blip r:embed="rId2">
            <a:extLst/>
          </a:blip>
          <a:stretch>
            <a:fillRect/>
          </a:stretch>
        </p:blipFill>
        <p:spPr>
          <a:xfrm>
            <a:off x="1649805" y="3917044"/>
            <a:ext cx="9678814" cy="5758126"/>
          </a:xfrm>
          <a:prstGeom prst="rect">
            <a:avLst/>
          </a:prstGeom>
          <a:ln w="12700">
            <a:miter lim="400000"/>
          </a:ln>
        </p:spPr>
      </p:pic>
      <p:grpSp>
        <p:nvGrpSpPr>
          <p:cNvPr id="558" name="Group 558"/>
          <p:cNvGrpSpPr/>
          <p:nvPr/>
        </p:nvGrpSpPr>
        <p:grpSpPr>
          <a:xfrm>
            <a:off x="5507598" y="3171119"/>
            <a:ext cx="1766461" cy="1440886"/>
            <a:chOff x="0" y="0"/>
            <a:chExt cx="1766460" cy="1440885"/>
          </a:xfrm>
        </p:grpSpPr>
        <p:sp>
          <p:nvSpPr>
            <p:cNvPr id="556" name="Shape 556"/>
            <p:cNvSpPr/>
            <p:nvPr/>
          </p:nvSpPr>
          <p:spPr>
            <a:xfrm>
              <a:off x="0" y="-1"/>
              <a:ext cx="1766461" cy="627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Coding (sense) strand of DNA</a:t>
              </a:r>
            </a:p>
          </p:txBody>
        </p:sp>
        <p:sp>
          <p:nvSpPr>
            <p:cNvPr id="557" name="Shape 557"/>
            <p:cNvSpPr/>
            <p:nvPr/>
          </p:nvSpPr>
          <p:spPr>
            <a:xfrm flipH="1">
              <a:off x="761030" y="630935"/>
              <a:ext cx="1" cy="809951"/>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561" name="Group 561"/>
          <p:cNvGrpSpPr/>
          <p:nvPr/>
        </p:nvGrpSpPr>
        <p:grpSpPr>
          <a:xfrm>
            <a:off x="1697598" y="3087299"/>
            <a:ext cx="3414987" cy="1518048"/>
            <a:chOff x="0" y="0"/>
            <a:chExt cx="3414985" cy="1518047"/>
          </a:xfrm>
        </p:grpSpPr>
        <p:sp>
          <p:nvSpPr>
            <p:cNvPr id="559" name="Shape 559"/>
            <p:cNvSpPr/>
            <p:nvPr/>
          </p:nvSpPr>
          <p:spPr>
            <a:xfrm>
              <a:off x="0" y="0"/>
              <a:ext cx="3089999" cy="1160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RNA polymerase adds nucleotides to the 3' end so the strand is synthesised in a 5' to 3' direction.</a:t>
              </a:r>
            </a:p>
          </p:txBody>
        </p:sp>
        <p:sp>
          <p:nvSpPr>
            <p:cNvPr id="560" name="Shape 560"/>
            <p:cNvSpPr/>
            <p:nvPr/>
          </p:nvSpPr>
          <p:spPr>
            <a:xfrm rot="4466193">
              <a:off x="2756201" y="986190"/>
              <a:ext cx="949721" cy="117336"/>
            </a:xfrm>
            <a:custGeom>
              <a:avLst/>
              <a:gdLst/>
              <a:ahLst/>
              <a:cxnLst>
                <a:cxn ang="0">
                  <a:pos x="wd2" y="hd2"/>
                </a:cxn>
                <a:cxn ang="5400000">
                  <a:pos x="wd2" y="hd2"/>
                </a:cxn>
                <a:cxn ang="10800000">
                  <a:pos x="wd2" y="hd2"/>
                </a:cxn>
                <a:cxn ang="16200000">
                  <a:pos x="wd2" y="hd2"/>
                </a:cxn>
              </a:cxnLst>
              <a:rect l="0" t="0" r="r" b="b"/>
              <a:pathLst>
                <a:path w="21600" h="20039" extrusionOk="0">
                  <a:moveTo>
                    <a:pt x="0" y="20039"/>
                  </a:moveTo>
                  <a:cubicBezTo>
                    <a:pt x="411" y="15135"/>
                    <a:pt x="967" y="11003"/>
                    <a:pt x="1625" y="7985"/>
                  </a:cubicBezTo>
                  <a:cubicBezTo>
                    <a:pt x="2923" y="2037"/>
                    <a:pt x="4445" y="834"/>
                    <a:pt x="5915" y="314"/>
                  </a:cubicBezTo>
                  <a:cubicBezTo>
                    <a:pt x="11217" y="-1561"/>
                    <a:pt x="16560" y="4970"/>
                    <a:pt x="21600" y="20039"/>
                  </a:cubicBezTo>
                </a:path>
              </a:pathLst>
            </a:cu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564" name="Group 564"/>
          <p:cNvGrpSpPr/>
          <p:nvPr/>
        </p:nvGrpSpPr>
        <p:grpSpPr>
          <a:xfrm>
            <a:off x="6983138" y="4197226"/>
            <a:ext cx="3550099" cy="2143956"/>
            <a:chOff x="0" y="0"/>
            <a:chExt cx="3550097" cy="2143954"/>
          </a:xfrm>
        </p:grpSpPr>
        <p:sp>
          <p:nvSpPr>
            <p:cNvPr id="562" name="Shape 562"/>
            <p:cNvSpPr/>
            <p:nvPr/>
          </p:nvSpPr>
          <p:spPr>
            <a:xfrm>
              <a:off x="1186379" y="983032"/>
              <a:ext cx="2363719" cy="1160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mRNA nucleotides. Free nucleotides are used to construct the RNA strand.</a:t>
              </a:r>
            </a:p>
          </p:txBody>
        </p:sp>
        <p:sp>
          <p:nvSpPr>
            <p:cNvPr id="563" name="Shape 563"/>
            <p:cNvSpPr/>
            <p:nvPr/>
          </p:nvSpPr>
          <p:spPr>
            <a:xfrm rot="11823463">
              <a:off x="5398" y="301459"/>
              <a:ext cx="2108328" cy="352988"/>
            </a:xfrm>
            <a:custGeom>
              <a:avLst/>
              <a:gdLst/>
              <a:ahLst/>
              <a:cxnLst>
                <a:cxn ang="0">
                  <a:pos x="wd2" y="hd2"/>
                </a:cxn>
                <a:cxn ang="5400000">
                  <a:pos x="wd2" y="hd2"/>
                </a:cxn>
                <a:cxn ang="10800000">
                  <a:pos x="wd2" y="hd2"/>
                </a:cxn>
                <a:cxn ang="16200000">
                  <a:pos x="wd2" y="hd2"/>
                </a:cxn>
              </a:cxnLst>
              <a:rect l="0" t="0" r="r" b="b"/>
              <a:pathLst>
                <a:path w="21600" h="20803" extrusionOk="0">
                  <a:moveTo>
                    <a:pt x="0" y="0"/>
                  </a:moveTo>
                  <a:cubicBezTo>
                    <a:pt x="3420" y="14300"/>
                    <a:pt x="7574" y="21600"/>
                    <a:pt x="11799" y="20734"/>
                  </a:cubicBezTo>
                  <a:cubicBezTo>
                    <a:pt x="15297" y="20018"/>
                    <a:pt x="18692" y="13701"/>
                    <a:pt x="21600" y="2495"/>
                  </a:cubicBezTo>
                </a:path>
              </a:pathLst>
            </a:cu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567" name="Group 567"/>
          <p:cNvGrpSpPr/>
          <p:nvPr/>
        </p:nvGrpSpPr>
        <p:grpSpPr>
          <a:xfrm>
            <a:off x="6702694" y="6316476"/>
            <a:ext cx="3441486" cy="1436946"/>
            <a:chOff x="0" y="0"/>
            <a:chExt cx="3441484" cy="1436945"/>
          </a:xfrm>
        </p:grpSpPr>
        <p:sp>
          <p:nvSpPr>
            <p:cNvPr id="565" name="Shape 565"/>
            <p:cNvSpPr/>
            <p:nvPr/>
          </p:nvSpPr>
          <p:spPr>
            <a:xfrm>
              <a:off x="775943" y="276023"/>
              <a:ext cx="2665542" cy="1160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Template (antisense) strand of DNA stores the information that is transcribed into mRNA.</a:t>
              </a:r>
            </a:p>
          </p:txBody>
        </p:sp>
        <p:sp>
          <p:nvSpPr>
            <p:cNvPr id="566" name="Shape 566"/>
            <p:cNvSpPr/>
            <p:nvPr/>
          </p:nvSpPr>
          <p:spPr>
            <a:xfrm rot="13500000">
              <a:off x="-97914" y="345969"/>
              <a:ext cx="1042744" cy="154979"/>
            </a:xfrm>
            <a:custGeom>
              <a:avLst/>
              <a:gdLst/>
              <a:ahLst/>
              <a:cxnLst>
                <a:cxn ang="0">
                  <a:pos x="wd2" y="hd2"/>
                </a:cxn>
                <a:cxn ang="5400000">
                  <a:pos x="wd2" y="hd2"/>
                </a:cxn>
                <a:cxn ang="10800000">
                  <a:pos x="wd2" y="hd2"/>
                </a:cxn>
                <a:cxn ang="16200000">
                  <a:pos x="wd2" y="hd2"/>
                </a:cxn>
              </a:cxnLst>
              <a:rect l="0" t="0" r="r" b="b"/>
              <a:pathLst>
                <a:path w="21600" h="19228" extrusionOk="0">
                  <a:moveTo>
                    <a:pt x="0" y="19228"/>
                  </a:moveTo>
                  <a:cubicBezTo>
                    <a:pt x="2562" y="9177"/>
                    <a:pt x="5480" y="2856"/>
                    <a:pt x="8523" y="771"/>
                  </a:cubicBezTo>
                  <a:cubicBezTo>
                    <a:pt x="13108" y="-2372"/>
                    <a:pt x="17732" y="4155"/>
                    <a:pt x="21600" y="19228"/>
                  </a:cubicBezTo>
                </a:path>
              </a:pathLst>
            </a:cu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570" name="Group 570"/>
          <p:cNvGrpSpPr/>
          <p:nvPr/>
        </p:nvGrpSpPr>
        <p:grpSpPr>
          <a:xfrm>
            <a:off x="8567525" y="8717209"/>
            <a:ext cx="4269055" cy="894223"/>
            <a:chOff x="0" y="0"/>
            <a:chExt cx="4269054" cy="894221"/>
          </a:xfrm>
        </p:grpSpPr>
        <p:sp>
          <p:nvSpPr>
            <p:cNvPr id="568" name="Shape 568"/>
            <p:cNvSpPr/>
            <p:nvPr/>
          </p:nvSpPr>
          <p:spPr>
            <a:xfrm>
              <a:off x="1603513" y="-1"/>
              <a:ext cx="2665542" cy="894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RNA polymerase dissociates at the terminator region</a:t>
              </a:r>
            </a:p>
          </p:txBody>
        </p:sp>
        <p:sp>
          <p:nvSpPr>
            <p:cNvPr id="569" name="Shape 569"/>
            <p:cNvSpPr/>
            <p:nvPr/>
          </p:nvSpPr>
          <p:spPr>
            <a:xfrm rot="11417864">
              <a:off x="-1309" y="310956"/>
              <a:ext cx="1768544" cy="144715"/>
            </a:xfrm>
            <a:custGeom>
              <a:avLst/>
              <a:gdLst/>
              <a:ahLst/>
              <a:cxnLst>
                <a:cxn ang="0">
                  <a:pos x="wd2" y="hd2"/>
                </a:cxn>
                <a:cxn ang="5400000">
                  <a:pos x="wd2" y="hd2"/>
                </a:cxn>
                <a:cxn ang="10800000">
                  <a:pos x="wd2" y="hd2"/>
                </a:cxn>
                <a:cxn ang="16200000">
                  <a:pos x="wd2" y="hd2"/>
                </a:cxn>
              </a:cxnLst>
              <a:rect l="0" t="0" r="r" b="b"/>
              <a:pathLst>
                <a:path w="21600" h="18048" extrusionOk="0">
                  <a:moveTo>
                    <a:pt x="0" y="18048"/>
                  </a:moveTo>
                  <a:cubicBezTo>
                    <a:pt x="4726" y="1831"/>
                    <a:pt x="9743" y="-3552"/>
                    <a:pt x="14696" y="2283"/>
                  </a:cubicBezTo>
                  <a:cubicBezTo>
                    <a:pt x="17045" y="5051"/>
                    <a:pt x="19359" y="10335"/>
                    <a:pt x="21600" y="18048"/>
                  </a:cubicBezTo>
                </a:path>
              </a:pathLst>
            </a:cu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573" name="Group 573"/>
          <p:cNvGrpSpPr/>
          <p:nvPr/>
        </p:nvGrpSpPr>
        <p:grpSpPr>
          <a:xfrm>
            <a:off x="1341243" y="7752009"/>
            <a:ext cx="3730853" cy="894223"/>
            <a:chOff x="0" y="0"/>
            <a:chExt cx="3730851" cy="894221"/>
          </a:xfrm>
        </p:grpSpPr>
        <p:sp>
          <p:nvSpPr>
            <p:cNvPr id="571" name="Shape 571"/>
            <p:cNvSpPr/>
            <p:nvPr/>
          </p:nvSpPr>
          <p:spPr>
            <a:xfrm>
              <a:off x="0" y="-1"/>
              <a:ext cx="2849176" cy="894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Newly synthesised RNA strand is complementary to the template strand</a:t>
              </a:r>
            </a:p>
          </p:txBody>
        </p:sp>
        <p:sp>
          <p:nvSpPr>
            <p:cNvPr id="572" name="Shape 572"/>
            <p:cNvSpPr/>
            <p:nvPr/>
          </p:nvSpPr>
          <p:spPr>
            <a:xfrm>
              <a:off x="2771955" y="439716"/>
              <a:ext cx="958897" cy="1"/>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576" name="Group 576"/>
          <p:cNvGrpSpPr/>
          <p:nvPr/>
        </p:nvGrpSpPr>
        <p:grpSpPr>
          <a:xfrm>
            <a:off x="1341243" y="9002959"/>
            <a:ext cx="4152926" cy="627523"/>
            <a:chOff x="0" y="0"/>
            <a:chExt cx="4152924" cy="627521"/>
          </a:xfrm>
        </p:grpSpPr>
        <p:sp>
          <p:nvSpPr>
            <p:cNvPr id="574" name="Shape 574"/>
            <p:cNvSpPr/>
            <p:nvPr/>
          </p:nvSpPr>
          <p:spPr>
            <a:xfrm>
              <a:off x="0" y="-1"/>
              <a:ext cx="2849176" cy="627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Translation will begin at the start codon AUG</a:t>
              </a:r>
            </a:p>
          </p:txBody>
        </p:sp>
        <p:sp>
          <p:nvSpPr>
            <p:cNvPr id="575" name="Shape 575"/>
            <p:cNvSpPr/>
            <p:nvPr/>
          </p:nvSpPr>
          <p:spPr>
            <a:xfrm>
              <a:off x="2660195" y="326686"/>
              <a:ext cx="1492730" cy="1"/>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579" name="Group 579"/>
          <p:cNvGrpSpPr/>
          <p:nvPr/>
        </p:nvGrpSpPr>
        <p:grpSpPr>
          <a:xfrm>
            <a:off x="244718" y="5921023"/>
            <a:ext cx="2456667" cy="1262168"/>
            <a:chOff x="0" y="0"/>
            <a:chExt cx="2456665" cy="1262166"/>
          </a:xfrm>
        </p:grpSpPr>
        <p:sp>
          <p:nvSpPr>
            <p:cNvPr id="577" name="Shape 577"/>
            <p:cNvSpPr/>
            <p:nvPr/>
          </p:nvSpPr>
          <p:spPr>
            <a:xfrm>
              <a:off x="0" y="367945"/>
              <a:ext cx="2456666" cy="894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RNA polymerase binds at the upstream promoter region.</a:t>
              </a:r>
            </a:p>
          </p:txBody>
        </p:sp>
        <p:sp>
          <p:nvSpPr>
            <p:cNvPr id="578" name="Shape 578"/>
            <p:cNvSpPr/>
            <p:nvPr/>
          </p:nvSpPr>
          <p:spPr>
            <a:xfrm rot="20367316">
              <a:off x="1145108" y="176089"/>
              <a:ext cx="1024027" cy="113061"/>
            </a:xfrm>
            <a:custGeom>
              <a:avLst/>
              <a:gdLst/>
              <a:ahLst/>
              <a:cxnLst>
                <a:cxn ang="0">
                  <a:pos x="wd2" y="hd2"/>
                </a:cxn>
                <a:cxn ang="5400000">
                  <a:pos x="wd2" y="hd2"/>
                </a:cxn>
                <a:cxn ang="10800000">
                  <a:pos x="wd2" y="hd2"/>
                </a:cxn>
                <a:cxn ang="16200000">
                  <a:pos x="wd2" y="hd2"/>
                </a:cxn>
              </a:cxnLst>
              <a:rect l="0" t="0" r="r" b="b"/>
              <a:pathLst>
                <a:path w="21600" h="19077" extrusionOk="0">
                  <a:moveTo>
                    <a:pt x="0" y="19077"/>
                  </a:moveTo>
                  <a:cubicBezTo>
                    <a:pt x="2638" y="9257"/>
                    <a:pt x="5465" y="3115"/>
                    <a:pt x="8362" y="918"/>
                  </a:cubicBezTo>
                  <a:cubicBezTo>
                    <a:pt x="12898" y="-2523"/>
                    <a:pt x="17466" y="3744"/>
                    <a:pt x="21600" y="19077"/>
                  </a:cubicBezTo>
                </a:path>
              </a:pathLst>
            </a:cu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5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5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5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3" nodeType="clickEffect">
                                  <p:stCondLst>
                                    <p:cond delay="0"/>
                                  </p:stCondLst>
                                  <p:iterate>
                                    <p:tmAbs val="0"/>
                                  </p:iterate>
                                  <p:childTnLst>
                                    <p:set>
                                      <p:cBhvr>
                                        <p:cTn id="20" fill="hold"/>
                                        <p:tgtEl>
                                          <p:spTgt spid="5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p:tmAbs val="0"/>
                                  </p:iterate>
                                  <p:childTnLst>
                                    <p:set>
                                      <p:cBhvr>
                                        <p:cTn id="24" fill="hold"/>
                                        <p:tgtEl>
                                          <p:spTgt spid="5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5" nodeType="clickEffect">
                                  <p:stCondLst>
                                    <p:cond delay="0"/>
                                  </p:stCondLst>
                                  <p:iterate>
                                    <p:tmAbs val="0"/>
                                  </p:iterate>
                                  <p:childTnLst>
                                    <p:set>
                                      <p:cBhvr>
                                        <p:cTn id="28" fill="hold"/>
                                        <p:tgtEl>
                                          <p:spTgt spid="5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6" nodeType="clickEffect">
                                  <p:stCondLst>
                                    <p:cond delay="0"/>
                                  </p:stCondLst>
                                  <p:iterate>
                                    <p:tmAbs val="0"/>
                                  </p:iterate>
                                  <p:childTnLst>
                                    <p:set>
                                      <p:cBhvr>
                                        <p:cTn id="32" fill="hold"/>
                                        <p:tgtEl>
                                          <p:spTgt spid="5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7" nodeType="clickEffect">
                                  <p:stCondLst>
                                    <p:cond delay="0"/>
                                  </p:stCondLst>
                                  <p:iterate>
                                    <p:tmAbs val="0"/>
                                  </p:iterate>
                                  <p:childTnLst>
                                    <p:set>
                                      <p:cBhvr>
                                        <p:cTn id="36" fill="hold"/>
                                        <p:tgtEl>
                                          <p:spTgt spid="57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8" nodeType="clickEffect">
                                  <p:stCondLst>
                                    <p:cond delay="0"/>
                                  </p:stCondLst>
                                  <p:iterate>
                                    <p:tmAbs val="0"/>
                                  </p:iterate>
                                  <p:childTnLst>
                                    <p:set>
                                      <p:cBhvr>
                                        <p:cTn id="40" fill="hold"/>
                                        <p:tgtEl>
                                          <p:spTgt spid="57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9" nodeType="clickEffect">
                                  <p:stCondLst>
                                    <p:cond delay="0"/>
                                  </p:stCondLst>
                                  <p:iterate>
                                    <p:tmAbs val="0"/>
                                  </p:iterate>
                                  <p:childTnLst>
                                    <p:set>
                                      <p:cBhvr>
                                        <p:cTn id="44" fill="hold"/>
                                        <p:tgtEl>
                                          <p:spTgt spid="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4" grpId="1" build="p" bldLvl="5" animBg="1" advAuto="0"/>
      <p:bldP spid="558" grpId="4" animBg="1" advAuto="0"/>
      <p:bldP spid="561" grpId="3" animBg="1" advAuto="0"/>
      <p:bldP spid="564" grpId="5" animBg="1" advAuto="0"/>
      <p:bldP spid="567" grpId="6" animBg="1" advAuto="0"/>
      <p:bldP spid="570" grpId="9" animBg="1" advAuto="0"/>
      <p:bldP spid="573" grpId="7" animBg="1" advAuto="0"/>
      <p:bldP spid="576" grpId="8" animBg="1" advAuto="0"/>
      <p:bldP spid="579" grpId="2"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Shape 581"/>
          <p:cNvSpPr>
            <a:spLocks noGrp="1"/>
          </p:cNvSpPr>
          <p:nvPr>
            <p:ph type="title"/>
          </p:nvPr>
        </p:nvSpPr>
        <p:spPr>
          <a:prstGeom prst="rect">
            <a:avLst/>
          </a:prstGeom>
        </p:spPr>
        <p:txBody>
          <a:bodyPr/>
          <a:lstStyle>
            <a:lvl1pPr>
              <a:tabLst>
                <a:tab pos="952500" algn="l"/>
              </a:tabLst>
            </a:lvl1pPr>
          </a:lstStyle>
          <a:p>
            <a:r>
              <a:t>Editing the Primary mRNA</a:t>
            </a:r>
          </a:p>
        </p:txBody>
      </p:sp>
      <p:grpSp>
        <p:nvGrpSpPr>
          <p:cNvPr id="595" name="Group 595"/>
          <p:cNvGrpSpPr/>
          <p:nvPr/>
        </p:nvGrpSpPr>
        <p:grpSpPr>
          <a:xfrm>
            <a:off x="534954" y="3835400"/>
            <a:ext cx="11885646" cy="1270000"/>
            <a:chOff x="0" y="0"/>
            <a:chExt cx="11885645" cy="1270000"/>
          </a:xfrm>
        </p:grpSpPr>
        <p:sp>
          <p:nvSpPr>
            <p:cNvPr id="582" name="Shape 582"/>
            <p:cNvSpPr/>
            <p:nvPr/>
          </p:nvSpPr>
          <p:spPr>
            <a:xfrm>
              <a:off x="633445" y="0"/>
              <a:ext cx="2094892" cy="1270000"/>
            </a:xfrm>
            <a:prstGeom prst="rect">
              <a:avLst/>
            </a:prstGeom>
            <a:solidFill>
              <a:srgbClr val="84B2D4"/>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83" name="Shape 583"/>
            <p:cNvSpPr/>
            <p:nvPr/>
          </p:nvSpPr>
          <p:spPr>
            <a:xfrm>
              <a:off x="2783951" y="0"/>
              <a:ext cx="2094893" cy="1270000"/>
            </a:xfrm>
            <a:prstGeom prst="rect">
              <a:avLst/>
            </a:prstGeom>
            <a:solidFill>
              <a:srgbClr val="FFFFFF"/>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84" name="Shape 584"/>
            <p:cNvSpPr/>
            <p:nvPr/>
          </p:nvSpPr>
          <p:spPr>
            <a:xfrm>
              <a:off x="4936642" y="0"/>
              <a:ext cx="2094893" cy="1270000"/>
            </a:xfrm>
            <a:prstGeom prst="rect">
              <a:avLst/>
            </a:prstGeom>
            <a:solidFill>
              <a:srgbClr val="C5E1ED"/>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85" name="Shape 585"/>
            <p:cNvSpPr/>
            <p:nvPr/>
          </p:nvSpPr>
          <p:spPr>
            <a:xfrm>
              <a:off x="7094151" y="0"/>
              <a:ext cx="2094893" cy="1270000"/>
            </a:xfrm>
            <a:prstGeom prst="rect">
              <a:avLst/>
            </a:prstGeom>
            <a:solidFill>
              <a:srgbClr val="006994"/>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86" name="Shape 586"/>
            <p:cNvSpPr/>
            <p:nvPr/>
          </p:nvSpPr>
          <p:spPr>
            <a:xfrm>
              <a:off x="9244658" y="0"/>
              <a:ext cx="2094893" cy="1270000"/>
            </a:xfrm>
            <a:prstGeom prst="rect">
              <a:avLst/>
            </a:prstGeom>
            <a:solidFill>
              <a:srgbClr val="CAF0FE"/>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589" name="Group 589"/>
            <p:cNvGrpSpPr/>
            <p:nvPr/>
          </p:nvGrpSpPr>
          <p:grpSpPr>
            <a:xfrm>
              <a:off x="0" y="431799"/>
              <a:ext cx="11885646" cy="685802"/>
              <a:chOff x="0" y="0"/>
              <a:chExt cx="11885645" cy="685800"/>
            </a:xfrm>
          </p:grpSpPr>
          <p:pic>
            <p:nvPicPr>
              <p:cNvPr id="587" name="RNA-Transcript-col.png"/>
              <p:cNvPicPr>
                <a:picLocks noChangeAspect="1"/>
              </p:cNvPicPr>
              <p:nvPr/>
            </p:nvPicPr>
            <p:blipFill>
              <a:blip r:embed="rId2">
                <a:extLst/>
              </a:blip>
              <a:stretch>
                <a:fillRect/>
              </a:stretch>
            </p:blipFill>
            <p:spPr>
              <a:xfrm>
                <a:off x="0" y="0"/>
                <a:ext cx="6246846" cy="685800"/>
              </a:xfrm>
              <a:prstGeom prst="rect">
                <a:avLst/>
              </a:prstGeom>
              <a:ln w="12700" cap="flat">
                <a:noFill/>
                <a:miter lim="400000"/>
              </a:ln>
              <a:effectLst/>
            </p:spPr>
          </p:pic>
          <p:pic>
            <p:nvPicPr>
              <p:cNvPr id="588" name="RNA-Transcript-col.png"/>
              <p:cNvPicPr>
                <a:picLocks noChangeAspect="1"/>
              </p:cNvPicPr>
              <p:nvPr/>
            </p:nvPicPr>
            <p:blipFill>
              <a:blip r:embed="rId2">
                <a:extLst/>
              </a:blip>
              <a:stretch>
                <a:fillRect/>
              </a:stretch>
            </p:blipFill>
            <p:spPr>
              <a:xfrm rot="10800000">
                <a:off x="5638800" y="-1"/>
                <a:ext cx="6246846" cy="685801"/>
              </a:xfrm>
              <a:prstGeom prst="rect">
                <a:avLst/>
              </a:prstGeom>
              <a:ln w="12700" cap="flat">
                <a:noFill/>
                <a:miter lim="400000"/>
              </a:ln>
              <a:effectLst/>
            </p:spPr>
          </p:pic>
        </p:grpSp>
        <p:sp>
          <p:nvSpPr>
            <p:cNvPr id="590" name="Shape 590"/>
            <p:cNvSpPr/>
            <p:nvPr/>
          </p:nvSpPr>
          <p:spPr>
            <a:xfrm>
              <a:off x="658845" y="88900"/>
              <a:ext cx="87653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FFFFFF"/>
                  </a:solidFill>
                </a:defRPr>
              </a:lvl1pPr>
            </a:lstStyle>
            <a:p>
              <a:r>
                <a:t>Exon 1</a:t>
              </a:r>
            </a:p>
          </p:txBody>
        </p:sp>
        <p:sp>
          <p:nvSpPr>
            <p:cNvPr id="591" name="Shape 591"/>
            <p:cNvSpPr/>
            <p:nvPr/>
          </p:nvSpPr>
          <p:spPr>
            <a:xfrm>
              <a:off x="2817845" y="88900"/>
              <a:ext cx="77451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lvl1pPr>
            </a:lstStyle>
            <a:p>
              <a:r>
                <a:t>Intron</a:t>
              </a:r>
            </a:p>
          </p:txBody>
        </p:sp>
        <p:sp>
          <p:nvSpPr>
            <p:cNvPr id="592" name="Shape 592"/>
            <p:cNvSpPr/>
            <p:nvPr/>
          </p:nvSpPr>
          <p:spPr>
            <a:xfrm>
              <a:off x="4964145" y="88900"/>
              <a:ext cx="87653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lvl1pPr>
            </a:lstStyle>
            <a:p>
              <a:r>
                <a:t>Exon 2</a:t>
              </a:r>
            </a:p>
          </p:txBody>
        </p:sp>
        <p:sp>
          <p:nvSpPr>
            <p:cNvPr id="593" name="Shape 593"/>
            <p:cNvSpPr/>
            <p:nvPr/>
          </p:nvSpPr>
          <p:spPr>
            <a:xfrm>
              <a:off x="7123145" y="88900"/>
              <a:ext cx="87653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FFFFFF"/>
                  </a:solidFill>
                </a:defRPr>
              </a:lvl1pPr>
            </a:lstStyle>
            <a:p>
              <a:r>
                <a:t>Exon 3</a:t>
              </a:r>
            </a:p>
          </p:txBody>
        </p:sp>
        <p:sp>
          <p:nvSpPr>
            <p:cNvPr id="594" name="Shape 594"/>
            <p:cNvSpPr/>
            <p:nvPr/>
          </p:nvSpPr>
          <p:spPr>
            <a:xfrm>
              <a:off x="9269445" y="88900"/>
              <a:ext cx="87653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lvl1pPr>
            </a:lstStyle>
            <a:p>
              <a:r>
                <a:t>Exon 4</a:t>
              </a:r>
            </a:p>
          </p:txBody>
        </p:sp>
      </p:grpSp>
      <p:sp>
        <p:nvSpPr>
          <p:cNvPr id="596" name="Shape 596"/>
          <p:cNvSpPr/>
          <p:nvPr/>
        </p:nvSpPr>
        <p:spPr>
          <a:xfrm flipV="1">
            <a:off x="6464300" y="5127379"/>
            <a:ext cx="0" cy="418633"/>
          </a:xfrm>
          <a:prstGeom prst="line">
            <a:avLst/>
          </a:prstGeom>
          <a:ln w="25400">
            <a:solidFill>
              <a:srgbClr val="000000"/>
            </a:solidFill>
            <a:miter lim="400000"/>
            <a:headEnd type="stealth"/>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97" name="Shape 597"/>
          <p:cNvSpPr/>
          <p:nvPr/>
        </p:nvSpPr>
        <p:spPr>
          <a:xfrm>
            <a:off x="1157922" y="5963258"/>
            <a:ext cx="10718801" cy="431801"/>
          </a:xfrm>
          <a:custGeom>
            <a:avLst/>
            <a:gdLst/>
            <a:ahLst/>
            <a:cxnLst>
              <a:cxn ang="0">
                <a:pos x="wd2" y="hd2"/>
              </a:cxn>
              <a:cxn ang="5400000">
                <a:pos x="wd2" y="hd2"/>
              </a:cxn>
              <a:cxn ang="10800000">
                <a:pos x="wd2" y="hd2"/>
              </a:cxn>
              <a:cxn ang="16200000">
                <a:pos x="wd2" y="hd2"/>
              </a:cxn>
            </a:cxnLst>
            <a:rect l="0" t="0" r="r" b="b"/>
            <a:pathLst>
              <a:path w="21600" h="21600" extrusionOk="0">
                <a:moveTo>
                  <a:pt x="0" y="20901"/>
                </a:moveTo>
                <a:lnTo>
                  <a:pt x="0" y="0"/>
                </a:lnTo>
                <a:lnTo>
                  <a:pt x="21600" y="0"/>
                </a:lnTo>
                <a:lnTo>
                  <a:pt x="21600" y="21600"/>
                </a:lnTo>
              </a:path>
            </a:pathLst>
          </a:custGeom>
          <a:ln w="25400">
            <a:solidFill>
              <a:srgbClr val="000000"/>
            </a:solidFill>
            <a:miter lim="400000"/>
            <a:headEnd type="stealth"/>
            <a:tailEnd type="stealth"/>
          </a:ln>
        </p:spPr>
        <p:txBody>
          <a:bodyPr lIns="50800" tIns="50800" rIns="50800" bIns="50800"/>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grpSp>
        <p:nvGrpSpPr>
          <p:cNvPr id="600" name="Group 600"/>
          <p:cNvGrpSpPr/>
          <p:nvPr/>
        </p:nvGrpSpPr>
        <p:grpSpPr>
          <a:xfrm>
            <a:off x="4483100" y="5959229"/>
            <a:ext cx="3975100" cy="368301"/>
            <a:chOff x="0" y="0"/>
            <a:chExt cx="3975100" cy="368300"/>
          </a:xfrm>
        </p:grpSpPr>
        <p:sp>
          <p:nvSpPr>
            <p:cNvPr id="598" name="Shape 598"/>
            <p:cNvSpPr/>
            <p:nvPr/>
          </p:nvSpPr>
          <p:spPr>
            <a:xfrm flipV="1">
              <a:off x="-1" y="0"/>
              <a:ext cx="2" cy="368300"/>
            </a:xfrm>
            <a:prstGeom prst="line">
              <a:avLst/>
            </a:prstGeom>
            <a:noFill/>
            <a:ln w="254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99" name="Shape 599"/>
            <p:cNvSpPr/>
            <p:nvPr/>
          </p:nvSpPr>
          <p:spPr>
            <a:xfrm flipV="1">
              <a:off x="3975100" y="0"/>
              <a:ext cx="0" cy="368300"/>
            </a:xfrm>
            <a:prstGeom prst="line">
              <a:avLst/>
            </a:prstGeom>
            <a:noFill/>
            <a:ln w="254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601" name="Shape 601"/>
          <p:cNvSpPr/>
          <p:nvPr/>
        </p:nvSpPr>
        <p:spPr>
          <a:xfrm>
            <a:off x="5918200" y="5549900"/>
            <a:ext cx="1016063"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tabLst>
                <a:tab pos="520700" algn="l"/>
              </a:tabLst>
              <a:defRPr b="1"/>
            </a:lvl1pPr>
          </a:lstStyle>
          <a:p>
            <a:r>
              <a:t>Splicing</a:t>
            </a:r>
          </a:p>
        </p:txBody>
      </p:sp>
      <p:sp>
        <p:nvSpPr>
          <p:cNvPr id="602" name="Shape 602"/>
          <p:cNvSpPr/>
          <p:nvPr/>
        </p:nvSpPr>
        <p:spPr>
          <a:xfrm>
            <a:off x="304800" y="6426200"/>
            <a:ext cx="2298700"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Exon skipping. During splicing exons may be left out.</a:t>
            </a:r>
          </a:p>
        </p:txBody>
      </p:sp>
      <p:sp>
        <p:nvSpPr>
          <p:cNvPr id="603" name="Shape 603"/>
          <p:cNvSpPr/>
          <p:nvPr/>
        </p:nvSpPr>
        <p:spPr>
          <a:xfrm>
            <a:off x="3314700" y="6426200"/>
            <a:ext cx="2717800"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Mutually exclusive exons. One of two exons are used but not both.</a:t>
            </a:r>
          </a:p>
        </p:txBody>
      </p:sp>
      <p:sp>
        <p:nvSpPr>
          <p:cNvPr id="604" name="Shape 604"/>
          <p:cNvSpPr/>
          <p:nvPr/>
        </p:nvSpPr>
        <p:spPr>
          <a:xfrm>
            <a:off x="7124700" y="6426200"/>
            <a:ext cx="2717800"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Intron retention. Introns are not always removed during splicing.</a:t>
            </a:r>
          </a:p>
        </p:txBody>
      </p:sp>
      <p:sp>
        <p:nvSpPr>
          <p:cNvPr id="605" name="Shape 605"/>
          <p:cNvSpPr/>
          <p:nvPr/>
        </p:nvSpPr>
        <p:spPr>
          <a:xfrm>
            <a:off x="10236200" y="6426200"/>
            <a:ext cx="2641600"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Alternative binding sites. Exons may have more than one cleavage and binding site.</a:t>
            </a:r>
          </a:p>
        </p:txBody>
      </p:sp>
      <p:grpSp>
        <p:nvGrpSpPr>
          <p:cNvPr id="621" name="Group 621"/>
          <p:cNvGrpSpPr/>
          <p:nvPr/>
        </p:nvGrpSpPr>
        <p:grpSpPr>
          <a:xfrm>
            <a:off x="7454900" y="7404100"/>
            <a:ext cx="1946014" cy="396001"/>
            <a:chOff x="0" y="0"/>
            <a:chExt cx="1946013" cy="396000"/>
          </a:xfrm>
        </p:grpSpPr>
        <p:grpSp>
          <p:nvGrpSpPr>
            <p:cNvPr id="608" name="Group 608"/>
            <p:cNvGrpSpPr/>
            <p:nvPr/>
          </p:nvGrpSpPr>
          <p:grpSpPr>
            <a:xfrm>
              <a:off x="385206" y="0"/>
              <a:ext cx="396001" cy="396001"/>
              <a:chOff x="0" y="0"/>
              <a:chExt cx="396000" cy="396000"/>
            </a:xfrm>
          </p:grpSpPr>
          <p:sp>
            <p:nvSpPr>
              <p:cNvPr id="606" name="Shape 606"/>
              <p:cNvSpPr/>
              <p:nvPr/>
            </p:nvSpPr>
            <p:spPr>
              <a:xfrm>
                <a:off x="0" y="0"/>
                <a:ext cx="396001" cy="396001"/>
              </a:xfrm>
              <a:prstGeom prst="rect">
                <a:avLst/>
              </a:prstGeom>
              <a:solidFill>
                <a:srgbClr val="FFFFFF"/>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07" name="Shape 607"/>
              <p:cNvSpPr/>
              <p:nvPr/>
            </p:nvSpPr>
            <p:spPr>
              <a:xfrm>
                <a:off x="33893" y="88900"/>
                <a:ext cx="19051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lvl1pPr>
              </a:lstStyle>
              <a:p>
                <a:r>
                  <a:t>I</a:t>
                </a:r>
              </a:p>
            </p:txBody>
          </p:sp>
        </p:grpSp>
        <p:grpSp>
          <p:nvGrpSpPr>
            <p:cNvPr id="611" name="Group 611"/>
            <p:cNvGrpSpPr/>
            <p:nvPr/>
          </p:nvGrpSpPr>
          <p:grpSpPr>
            <a:xfrm>
              <a:off x="0" y="0"/>
              <a:ext cx="396001" cy="396001"/>
              <a:chOff x="0" y="0"/>
              <a:chExt cx="396000" cy="396000"/>
            </a:xfrm>
          </p:grpSpPr>
          <p:sp>
            <p:nvSpPr>
              <p:cNvPr id="609" name="Shape 609"/>
              <p:cNvSpPr/>
              <p:nvPr/>
            </p:nvSpPr>
            <p:spPr>
              <a:xfrm>
                <a:off x="0" y="0"/>
                <a:ext cx="396001" cy="396001"/>
              </a:xfrm>
              <a:prstGeom prst="rect">
                <a:avLst/>
              </a:prstGeom>
              <a:solidFill>
                <a:srgbClr val="84B2D4"/>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10" name="Shape 610"/>
              <p:cNvSpPr/>
              <p:nvPr/>
            </p:nvSpPr>
            <p:spPr>
              <a:xfrm>
                <a:off x="25400" y="88900"/>
                <a:ext cx="25413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FFFFFF"/>
                    </a:solidFill>
                  </a:defRPr>
                </a:lvl1pPr>
              </a:lstStyle>
              <a:p>
                <a:r>
                  <a:t>1</a:t>
                </a:r>
              </a:p>
            </p:txBody>
          </p:sp>
        </p:grpSp>
        <p:grpSp>
          <p:nvGrpSpPr>
            <p:cNvPr id="614" name="Group 614"/>
            <p:cNvGrpSpPr/>
            <p:nvPr/>
          </p:nvGrpSpPr>
          <p:grpSpPr>
            <a:xfrm>
              <a:off x="785297" y="0"/>
              <a:ext cx="396001" cy="396001"/>
              <a:chOff x="0" y="0"/>
              <a:chExt cx="396000" cy="396000"/>
            </a:xfrm>
          </p:grpSpPr>
          <p:sp>
            <p:nvSpPr>
              <p:cNvPr id="612" name="Shape 612"/>
              <p:cNvSpPr/>
              <p:nvPr/>
            </p:nvSpPr>
            <p:spPr>
              <a:xfrm>
                <a:off x="0" y="0"/>
                <a:ext cx="396001" cy="396001"/>
              </a:xfrm>
              <a:prstGeom prst="rect">
                <a:avLst/>
              </a:prstGeom>
              <a:solidFill>
                <a:srgbClr val="C5E1ED"/>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13" name="Shape 613"/>
              <p:cNvSpPr/>
              <p:nvPr/>
            </p:nvSpPr>
            <p:spPr>
              <a:xfrm>
                <a:off x="27502" y="88900"/>
                <a:ext cx="25413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lvl1pPr>
              </a:lstStyle>
              <a:p>
                <a:r>
                  <a:t>2</a:t>
                </a:r>
              </a:p>
            </p:txBody>
          </p:sp>
        </p:grpSp>
        <p:grpSp>
          <p:nvGrpSpPr>
            <p:cNvPr id="617" name="Group 617"/>
            <p:cNvGrpSpPr/>
            <p:nvPr/>
          </p:nvGrpSpPr>
          <p:grpSpPr>
            <a:xfrm>
              <a:off x="1164806" y="0"/>
              <a:ext cx="396001" cy="396001"/>
              <a:chOff x="0" y="0"/>
              <a:chExt cx="396000" cy="396000"/>
            </a:xfrm>
          </p:grpSpPr>
          <p:sp>
            <p:nvSpPr>
              <p:cNvPr id="615" name="Shape 615"/>
              <p:cNvSpPr/>
              <p:nvPr/>
            </p:nvSpPr>
            <p:spPr>
              <a:xfrm>
                <a:off x="0" y="0"/>
                <a:ext cx="396001" cy="396001"/>
              </a:xfrm>
              <a:prstGeom prst="rect">
                <a:avLst/>
              </a:prstGeom>
              <a:solidFill>
                <a:srgbClr val="006994"/>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16" name="Shape 616"/>
              <p:cNvSpPr/>
              <p:nvPr/>
            </p:nvSpPr>
            <p:spPr>
              <a:xfrm>
                <a:off x="28993" y="88900"/>
                <a:ext cx="25413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FFFFFF"/>
                    </a:solidFill>
                  </a:defRPr>
                </a:lvl1pPr>
              </a:lstStyle>
              <a:p>
                <a:r>
                  <a:t>3</a:t>
                </a:r>
              </a:p>
            </p:txBody>
          </p:sp>
        </p:grpSp>
        <p:grpSp>
          <p:nvGrpSpPr>
            <p:cNvPr id="620" name="Group 620"/>
            <p:cNvGrpSpPr/>
            <p:nvPr/>
          </p:nvGrpSpPr>
          <p:grpSpPr>
            <a:xfrm>
              <a:off x="1550013" y="0"/>
              <a:ext cx="396001" cy="396001"/>
              <a:chOff x="0" y="0"/>
              <a:chExt cx="396000" cy="396000"/>
            </a:xfrm>
          </p:grpSpPr>
          <p:sp>
            <p:nvSpPr>
              <p:cNvPr id="618" name="Shape 618"/>
              <p:cNvSpPr/>
              <p:nvPr/>
            </p:nvSpPr>
            <p:spPr>
              <a:xfrm>
                <a:off x="0" y="0"/>
                <a:ext cx="396001" cy="396001"/>
              </a:xfrm>
              <a:prstGeom prst="rect">
                <a:avLst/>
              </a:prstGeom>
              <a:solidFill>
                <a:srgbClr val="CAF0FE"/>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19" name="Shape 619"/>
              <p:cNvSpPr/>
              <p:nvPr/>
            </p:nvSpPr>
            <p:spPr>
              <a:xfrm>
                <a:off x="24786" y="88900"/>
                <a:ext cx="25413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lvl1pPr>
              </a:lstStyle>
              <a:p>
                <a:r>
                  <a:t>4</a:t>
                </a:r>
              </a:p>
            </p:txBody>
          </p:sp>
        </p:grpSp>
      </p:grpSp>
      <p:grpSp>
        <p:nvGrpSpPr>
          <p:cNvPr id="634" name="Group 634"/>
          <p:cNvGrpSpPr/>
          <p:nvPr/>
        </p:nvGrpSpPr>
        <p:grpSpPr>
          <a:xfrm>
            <a:off x="10490200" y="7607300"/>
            <a:ext cx="1552314" cy="396001"/>
            <a:chOff x="0" y="0"/>
            <a:chExt cx="1552313" cy="396000"/>
          </a:xfrm>
        </p:grpSpPr>
        <p:grpSp>
          <p:nvGrpSpPr>
            <p:cNvPr id="624" name="Group 624"/>
            <p:cNvGrpSpPr/>
            <p:nvPr/>
          </p:nvGrpSpPr>
          <p:grpSpPr>
            <a:xfrm>
              <a:off x="0" y="0"/>
              <a:ext cx="396001" cy="396001"/>
              <a:chOff x="0" y="0"/>
              <a:chExt cx="396000" cy="396000"/>
            </a:xfrm>
          </p:grpSpPr>
          <p:sp>
            <p:nvSpPr>
              <p:cNvPr id="622" name="Shape 622"/>
              <p:cNvSpPr/>
              <p:nvPr/>
            </p:nvSpPr>
            <p:spPr>
              <a:xfrm>
                <a:off x="0" y="0"/>
                <a:ext cx="396001" cy="396001"/>
              </a:xfrm>
              <a:prstGeom prst="rect">
                <a:avLst/>
              </a:prstGeom>
              <a:solidFill>
                <a:srgbClr val="84B2D4"/>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23" name="Shape 623"/>
              <p:cNvSpPr/>
              <p:nvPr/>
            </p:nvSpPr>
            <p:spPr>
              <a:xfrm>
                <a:off x="25400" y="88900"/>
                <a:ext cx="25413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FFFFFF"/>
                    </a:solidFill>
                  </a:defRPr>
                </a:lvl1pPr>
              </a:lstStyle>
              <a:p>
                <a:r>
                  <a:t>1</a:t>
                </a:r>
              </a:p>
            </p:txBody>
          </p:sp>
        </p:grpSp>
        <p:grpSp>
          <p:nvGrpSpPr>
            <p:cNvPr id="627" name="Group 627"/>
            <p:cNvGrpSpPr/>
            <p:nvPr/>
          </p:nvGrpSpPr>
          <p:grpSpPr>
            <a:xfrm>
              <a:off x="378897" y="0"/>
              <a:ext cx="396001" cy="396001"/>
              <a:chOff x="0" y="0"/>
              <a:chExt cx="396000" cy="396000"/>
            </a:xfrm>
          </p:grpSpPr>
          <p:sp>
            <p:nvSpPr>
              <p:cNvPr id="625" name="Shape 625"/>
              <p:cNvSpPr/>
              <p:nvPr/>
            </p:nvSpPr>
            <p:spPr>
              <a:xfrm>
                <a:off x="0" y="0"/>
                <a:ext cx="396001" cy="396001"/>
              </a:xfrm>
              <a:prstGeom prst="rect">
                <a:avLst/>
              </a:prstGeom>
              <a:solidFill>
                <a:srgbClr val="C5E1ED"/>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26" name="Shape 626"/>
              <p:cNvSpPr/>
              <p:nvPr/>
            </p:nvSpPr>
            <p:spPr>
              <a:xfrm>
                <a:off x="27502" y="88900"/>
                <a:ext cx="25413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lvl1pPr>
              </a:lstStyle>
              <a:p>
                <a:r>
                  <a:t>2</a:t>
                </a:r>
              </a:p>
            </p:txBody>
          </p:sp>
        </p:grpSp>
        <p:grpSp>
          <p:nvGrpSpPr>
            <p:cNvPr id="630" name="Group 630"/>
            <p:cNvGrpSpPr/>
            <p:nvPr/>
          </p:nvGrpSpPr>
          <p:grpSpPr>
            <a:xfrm>
              <a:off x="758406" y="0"/>
              <a:ext cx="396001" cy="396001"/>
              <a:chOff x="0" y="0"/>
              <a:chExt cx="396000" cy="396000"/>
            </a:xfrm>
          </p:grpSpPr>
          <p:sp>
            <p:nvSpPr>
              <p:cNvPr id="628" name="Shape 628"/>
              <p:cNvSpPr/>
              <p:nvPr/>
            </p:nvSpPr>
            <p:spPr>
              <a:xfrm>
                <a:off x="0" y="0"/>
                <a:ext cx="396001" cy="396001"/>
              </a:xfrm>
              <a:prstGeom prst="rect">
                <a:avLst/>
              </a:prstGeom>
              <a:solidFill>
                <a:srgbClr val="006994"/>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29" name="Shape 629"/>
              <p:cNvSpPr/>
              <p:nvPr/>
            </p:nvSpPr>
            <p:spPr>
              <a:xfrm>
                <a:off x="28993" y="88900"/>
                <a:ext cx="25413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FFFFFF"/>
                    </a:solidFill>
                  </a:defRPr>
                </a:lvl1pPr>
              </a:lstStyle>
              <a:p>
                <a:r>
                  <a:t>3</a:t>
                </a:r>
              </a:p>
            </p:txBody>
          </p:sp>
        </p:grpSp>
        <p:grpSp>
          <p:nvGrpSpPr>
            <p:cNvPr id="633" name="Group 633"/>
            <p:cNvGrpSpPr/>
            <p:nvPr/>
          </p:nvGrpSpPr>
          <p:grpSpPr>
            <a:xfrm>
              <a:off x="1156313" y="0"/>
              <a:ext cx="396001" cy="396001"/>
              <a:chOff x="0" y="0"/>
              <a:chExt cx="396000" cy="396000"/>
            </a:xfrm>
          </p:grpSpPr>
          <p:sp>
            <p:nvSpPr>
              <p:cNvPr id="631" name="Shape 631"/>
              <p:cNvSpPr/>
              <p:nvPr/>
            </p:nvSpPr>
            <p:spPr>
              <a:xfrm>
                <a:off x="0" y="0"/>
                <a:ext cx="396001" cy="396001"/>
              </a:xfrm>
              <a:prstGeom prst="rect">
                <a:avLst/>
              </a:prstGeom>
              <a:solidFill>
                <a:srgbClr val="CAF0FE"/>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32" name="Shape 632"/>
              <p:cNvSpPr/>
              <p:nvPr/>
            </p:nvSpPr>
            <p:spPr>
              <a:xfrm>
                <a:off x="24786" y="88900"/>
                <a:ext cx="25413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lvl1pPr>
              </a:lstStyle>
              <a:p>
                <a:r>
                  <a:t>4</a:t>
                </a:r>
              </a:p>
            </p:txBody>
          </p:sp>
        </p:grpSp>
      </p:grpSp>
      <p:grpSp>
        <p:nvGrpSpPr>
          <p:cNvPr id="645" name="Group 645"/>
          <p:cNvGrpSpPr/>
          <p:nvPr/>
        </p:nvGrpSpPr>
        <p:grpSpPr>
          <a:xfrm>
            <a:off x="406400" y="7429500"/>
            <a:ext cx="1196714" cy="396001"/>
            <a:chOff x="0" y="0"/>
            <a:chExt cx="1196713" cy="396000"/>
          </a:xfrm>
        </p:grpSpPr>
        <p:grpSp>
          <p:nvGrpSpPr>
            <p:cNvPr id="641" name="Group 641"/>
            <p:cNvGrpSpPr/>
            <p:nvPr/>
          </p:nvGrpSpPr>
          <p:grpSpPr>
            <a:xfrm>
              <a:off x="0" y="0"/>
              <a:ext cx="787598" cy="396001"/>
              <a:chOff x="0" y="0"/>
              <a:chExt cx="787597" cy="396000"/>
            </a:xfrm>
          </p:grpSpPr>
          <p:grpSp>
            <p:nvGrpSpPr>
              <p:cNvPr id="637" name="Group 637"/>
              <p:cNvGrpSpPr/>
              <p:nvPr/>
            </p:nvGrpSpPr>
            <p:grpSpPr>
              <a:xfrm>
                <a:off x="0" y="0"/>
                <a:ext cx="396001" cy="396001"/>
                <a:chOff x="0" y="0"/>
                <a:chExt cx="396000" cy="396000"/>
              </a:xfrm>
            </p:grpSpPr>
            <p:sp>
              <p:nvSpPr>
                <p:cNvPr id="635" name="Shape 635"/>
                <p:cNvSpPr/>
                <p:nvPr/>
              </p:nvSpPr>
              <p:spPr>
                <a:xfrm>
                  <a:off x="0" y="0"/>
                  <a:ext cx="396001" cy="396001"/>
                </a:xfrm>
                <a:prstGeom prst="rect">
                  <a:avLst/>
                </a:prstGeom>
                <a:solidFill>
                  <a:srgbClr val="84B2D4"/>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36" name="Shape 636"/>
                <p:cNvSpPr/>
                <p:nvPr/>
              </p:nvSpPr>
              <p:spPr>
                <a:xfrm>
                  <a:off x="25400" y="88900"/>
                  <a:ext cx="25413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FFFFFF"/>
                      </a:solidFill>
                    </a:defRPr>
                  </a:lvl1pPr>
                </a:lstStyle>
                <a:p>
                  <a:r>
                    <a:t>1</a:t>
                  </a:r>
                </a:p>
              </p:txBody>
            </p:sp>
          </p:grpSp>
          <p:grpSp>
            <p:nvGrpSpPr>
              <p:cNvPr id="640" name="Group 640"/>
              <p:cNvGrpSpPr/>
              <p:nvPr/>
            </p:nvGrpSpPr>
            <p:grpSpPr>
              <a:xfrm>
                <a:off x="391597" y="0"/>
                <a:ext cx="396001" cy="396001"/>
                <a:chOff x="0" y="0"/>
                <a:chExt cx="396000" cy="396000"/>
              </a:xfrm>
            </p:grpSpPr>
            <p:sp>
              <p:nvSpPr>
                <p:cNvPr id="638" name="Shape 638"/>
                <p:cNvSpPr/>
                <p:nvPr/>
              </p:nvSpPr>
              <p:spPr>
                <a:xfrm>
                  <a:off x="0" y="0"/>
                  <a:ext cx="396001" cy="396001"/>
                </a:xfrm>
                <a:prstGeom prst="rect">
                  <a:avLst/>
                </a:prstGeom>
                <a:solidFill>
                  <a:srgbClr val="C5E1ED"/>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39" name="Shape 639"/>
                <p:cNvSpPr/>
                <p:nvPr/>
              </p:nvSpPr>
              <p:spPr>
                <a:xfrm>
                  <a:off x="27502" y="88900"/>
                  <a:ext cx="25413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lvl1pPr>
                </a:lstStyle>
                <a:p>
                  <a:r>
                    <a:t>2</a:t>
                  </a:r>
                </a:p>
              </p:txBody>
            </p:sp>
          </p:grpSp>
        </p:grpSp>
        <p:grpSp>
          <p:nvGrpSpPr>
            <p:cNvPr id="644" name="Group 644"/>
            <p:cNvGrpSpPr/>
            <p:nvPr/>
          </p:nvGrpSpPr>
          <p:grpSpPr>
            <a:xfrm>
              <a:off x="800713" y="0"/>
              <a:ext cx="396001" cy="396001"/>
              <a:chOff x="0" y="0"/>
              <a:chExt cx="396000" cy="396000"/>
            </a:xfrm>
          </p:grpSpPr>
          <p:sp>
            <p:nvSpPr>
              <p:cNvPr id="642" name="Shape 642"/>
              <p:cNvSpPr/>
              <p:nvPr/>
            </p:nvSpPr>
            <p:spPr>
              <a:xfrm>
                <a:off x="0" y="0"/>
                <a:ext cx="396001" cy="396001"/>
              </a:xfrm>
              <a:prstGeom prst="rect">
                <a:avLst/>
              </a:prstGeom>
              <a:solidFill>
                <a:srgbClr val="CAF0FE"/>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43" name="Shape 643"/>
              <p:cNvSpPr/>
              <p:nvPr/>
            </p:nvSpPr>
            <p:spPr>
              <a:xfrm>
                <a:off x="24786" y="88900"/>
                <a:ext cx="25413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lvl1pPr>
              </a:lstStyle>
              <a:p>
                <a:r>
                  <a:t>4</a:t>
                </a:r>
              </a:p>
            </p:txBody>
          </p:sp>
        </p:grpSp>
      </p:grpSp>
      <p:grpSp>
        <p:nvGrpSpPr>
          <p:cNvPr id="655" name="Group 655"/>
          <p:cNvGrpSpPr/>
          <p:nvPr/>
        </p:nvGrpSpPr>
        <p:grpSpPr>
          <a:xfrm>
            <a:off x="3833297" y="7378700"/>
            <a:ext cx="1173417" cy="396001"/>
            <a:chOff x="0" y="0"/>
            <a:chExt cx="1173416" cy="396000"/>
          </a:xfrm>
        </p:grpSpPr>
        <p:grpSp>
          <p:nvGrpSpPr>
            <p:cNvPr id="648" name="Group 648"/>
            <p:cNvGrpSpPr/>
            <p:nvPr/>
          </p:nvGrpSpPr>
          <p:grpSpPr>
            <a:xfrm>
              <a:off x="0" y="0"/>
              <a:ext cx="396001" cy="396001"/>
              <a:chOff x="0" y="0"/>
              <a:chExt cx="396000" cy="396000"/>
            </a:xfrm>
          </p:grpSpPr>
          <p:sp>
            <p:nvSpPr>
              <p:cNvPr id="646" name="Shape 646"/>
              <p:cNvSpPr/>
              <p:nvPr/>
            </p:nvSpPr>
            <p:spPr>
              <a:xfrm>
                <a:off x="0" y="0"/>
                <a:ext cx="396001" cy="396001"/>
              </a:xfrm>
              <a:prstGeom prst="rect">
                <a:avLst/>
              </a:prstGeom>
              <a:solidFill>
                <a:srgbClr val="C5E1ED"/>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47" name="Shape 647"/>
              <p:cNvSpPr/>
              <p:nvPr/>
            </p:nvSpPr>
            <p:spPr>
              <a:xfrm>
                <a:off x="27502" y="88900"/>
                <a:ext cx="25413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lvl1pPr>
              </a:lstStyle>
              <a:p>
                <a:r>
                  <a:t>2</a:t>
                </a:r>
              </a:p>
            </p:txBody>
          </p:sp>
        </p:grpSp>
        <p:grpSp>
          <p:nvGrpSpPr>
            <p:cNvPr id="651" name="Group 651"/>
            <p:cNvGrpSpPr/>
            <p:nvPr/>
          </p:nvGrpSpPr>
          <p:grpSpPr>
            <a:xfrm>
              <a:off x="379508" y="0"/>
              <a:ext cx="396001" cy="396001"/>
              <a:chOff x="0" y="0"/>
              <a:chExt cx="396000" cy="396000"/>
            </a:xfrm>
          </p:grpSpPr>
          <p:sp>
            <p:nvSpPr>
              <p:cNvPr id="649" name="Shape 649"/>
              <p:cNvSpPr/>
              <p:nvPr/>
            </p:nvSpPr>
            <p:spPr>
              <a:xfrm>
                <a:off x="0" y="0"/>
                <a:ext cx="396001" cy="396001"/>
              </a:xfrm>
              <a:prstGeom prst="rect">
                <a:avLst/>
              </a:prstGeom>
              <a:solidFill>
                <a:srgbClr val="006994"/>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50" name="Shape 650"/>
              <p:cNvSpPr/>
              <p:nvPr/>
            </p:nvSpPr>
            <p:spPr>
              <a:xfrm>
                <a:off x="28993" y="88900"/>
                <a:ext cx="25413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FFFFFF"/>
                    </a:solidFill>
                  </a:defRPr>
                </a:lvl1pPr>
              </a:lstStyle>
              <a:p>
                <a:r>
                  <a:t>3</a:t>
                </a:r>
              </a:p>
            </p:txBody>
          </p:sp>
        </p:grpSp>
        <p:grpSp>
          <p:nvGrpSpPr>
            <p:cNvPr id="654" name="Group 654"/>
            <p:cNvGrpSpPr/>
            <p:nvPr/>
          </p:nvGrpSpPr>
          <p:grpSpPr>
            <a:xfrm>
              <a:off x="777416" y="0"/>
              <a:ext cx="396001" cy="396001"/>
              <a:chOff x="0" y="0"/>
              <a:chExt cx="396000" cy="396000"/>
            </a:xfrm>
          </p:grpSpPr>
          <p:sp>
            <p:nvSpPr>
              <p:cNvPr id="652" name="Shape 652"/>
              <p:cNvSpPr/>
              <p:nvPr/>
            </p:nvSpPr>
            <p:spPr>
              <a:xfrm>
                <a:off x="0" y="0"/>
                <a:ext cx="396001" cy="396001"/>
              </a:xfrm>
              <a:prstGeom prst="rect">
                <a:avLst/>
              </a:prstGeom>
              <a:solidFill>
                <a:srgbClr val="CAF0FE"/>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53" name="Shape 653"/>
              <p:cNvSpPr/>
              <p:nvPr/>
            </p:nvSpPr>
            <p:spPr>
              <a:xfrm>
                <a:off x="24786" y="88900"/>
                <a:ext cx="25413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lvl1pPr>
              </a:lstStyle>
              <a:p>
                <a:r>
                  <a:t>4</a:t>
                </a:r>
              </a:p>
            </p:txBody>
          </p:sp>
        </p:grpSp>
      </p:grpSp>
      <p:grpSp>
        <p:nvGrpSpPr>
          <p:cNvPr id="665" name="Group 665"/>
          <p:cNvGrpSpPr/>
          <p:nvPr/>
        </p:nvGrpSpPr>
        <p:grpSpPr>
          <a:xfrm>
            <a:off x="3848100" y="7950200"/>
            <a:ext cx="1184014" cy="396001"/>
            <a:chOff x="0" y="0"/>
            <a:chExt cx="1184013" cy="396000"/>
          </a:xfrm>
        </p:grpSpPr>
        <p:grpSp>
          <p:nvGrpSpPr>
            <p:cNvPr id="658" name="Group 658"/>
            <p:cNvGrpSpPr/>
            <p:nvPr/>
          </p:nvGrpSpPr>
          <p:grpSpPr>
            <a:xfrm>
              <a:off x="788013" y="0"/>
              <a:ext cx="396001" cy="396001"/>
              <a:chOff x="0" y="0"/>
              <a:chExt cx="396000" cy="396000"/>
            </a:xfrm>
          </p:grpSpPr>
          <p:sp>
            <p:nvSpPr>
              <p:cNvPr id="656" name="Shape 656"/>
              <p:cNvSpPr/>
              <p:nvPr/>
            </p:nvSpPr>
            <p:spPr>
              <a:xfrm>
                <a:off x="0" y="0"/>
                <a:ext cx="396001" cy="396001"/>
              </a:xfrm>
              <a:prstGeom prst="rect">
                <a:avLst/>
              </a:prstGeom>
              <a:solidFill>
                <a:srgbClr val="CAF0FE"/>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57" name="Shape 657"/>
              <p:cNvSpPr/>
              <p:nvPr/>
            </p:nvSpPr>
            <p:spPr>
              <a:xfrm>
                <a:off x="24786" y="88900"/>
                <a:ext cx="25413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lvl1pPr>
              </a:lstStyle>
              <a:p>
                <a:r>
                  <a:t>4</a:t>
                </a:r>
              </a:p>
            </p:txBody>
          </p:sp>
        </p:grpSp>
        <p:grpSp>
          <p:nvGrpSpPr>
            <p:cNvPr id="661" name="Group 661"/>
            <p:cNvGrpSpPr/>
            <p:nvPr/>
          </p:nvGrpSpPr>
          <p:grpSpPr>
            <a:xfrm>
              <a:off x="0" y="0"/>
              <a:ext cx="396001" cy="396001"/>
              <a:chOff x="0" y="0"/>
              <a:chExt cx="396000" cy="396000"/>
            </a:xfrm>
          </p:grpSpPr>
          <p:sp>
            <p:nvSpPr>
              <p:cNvPr id="659" name="Shape 659"/>
              <p:cNvSpPr/>
              <p:nvPr/>
            </p:nvSpPr>
            <p:spPr>
              <a:xfrm>
                <a:off x="0" y="0"/>
                <a:ext cx="396001" cy="396001"/>
              </a:xfrm>
              <a:prstGeom prst="rect">
                <a:avLst/>
              </a:prstGeom>
              <a:solidFill>
                <a:srgbClr val="84B2D4"/>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60" name="Shape 660"/>
              <p:cNvSpPr/>
              <p:nvPr/>
            </p:nvSpPr>
            <p:spPr>
              <a:xfrm>
                <a:off x="25400" y="88900"/>
                <a:ext cx="25413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FFFFFF"/>
                    </a:solidFill>
                  </a:defRPr>
                </a:lvl1pPr>
              </a:lstStyle>
              <a:p>
                <a:r>
                  <a:t>1</a:t>
                </a:r>
              </a:p>
            </p:txBody>
          </p:sp>
        </p:grpSp>
        <p:grpSp>
          <p:nvGrpSpPr>
            <p:cNvPr id="664" name="Group 664"/>
            <p:cNvGrpSpPr/>
            <p:nvPr/>
          </p:nvGrpSpPr>
          <p:grpSpPr>
            <a:xfrm>
              <a:off x="402806" y="0"/>
              <a:ext cx="396001" cy="396001"/>
              <a:chOff x="0" y="0"/>
              <a:chExt cx="396000" cy="396000"/>
            </a:xfrm>
          </p:grpSpPr>
          <p:sp>
            <p:nvSpPr>
              <p:cNvPr id="662" name="Shape 662"/>
              <p:cNvSpPr/>
              <p:nvPr/>
            </p:nvSpPr>
            <p:spPr>
              <a:xfrm>
                <a:off x="0" y="0"/>
                <a:ext cx="396001" cy="396001"/>
              </a:xfrm>
              <a:prstGeom prst="rect">
                <a:avLst/>
              </a:prstGeom>
              <a:solidFill>
                <a:srgbClr val="006994"/>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63" name="Shape 663"/>
              <p:cNvSpPr/>
              <p:nvPr/>
            </p:nvSpPr>
            <p:spPr>
              <a:xfrm>
                <a:off x="28993" y="88900"/>
                <a:ext cx="25413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FFFFFF"/>
                    </a:solidFill>
                  </a:defRPr>
                </a:lvl1pPr>
              </a:lstStyle>
              <a:p>
                <a:r>
                  <a:t>3</a:t>
                </a:r>
              </a:p>
            </p:txBody>
          </p:sp>
        </p:grpSp>
      </p:grpSp>
      <p:grpSp>
        <p:nvGrpSpPr>
          <p:cNvPr id="678" name="Group 678"/>
          <p:cNvGrpSpPr/>
          <p:nvPr/>
        </p:nvGrpSpPr>
        <p:grpSpPr>
          <a:xfrm>
            <a:off x="10464800" y="8178800"/>
            <a:ext cx="1435714" cy="396001"/>
            <a:chOff x="0" y="0"/>
            <a:chExt cx="1435713" cy="396000"/>
          </a:xfrm>
        </p:grpSpPr>
        <p:grpSp>
          <p:nvGrpSpPr>
            <p:cNvPr id="668" name="Group 668"/>
            <p:cNvGrpSpPr/>
            <p:nvPr/>
          </p:nvGrpSpPr>
          <p:grpSpPr>
            <a:xfrm>
              <a:off x="0" y="0"/>
              <a:ext cx="396001" cy="396001"/>
              <a:chOff x="0" y="0"/>
              <a:chExt cx="396000" cy="396000"/>
            </a:xfrm>
          </p:grpSpPr>
          <p:sp>
            <p:nvSpPr>
              <p:cNvPr id="666" name="Shape 666"/>
              <p:cNvSpPr/>
              <p:nvPr/>
            </p:nvSpPr>
            <p:spPr>
              <a:xfrm>
                <a:off x="0" y="0"/>
                <a:ext cx="396001" cy="396001"/>
              </a:xfrm>
              <a:prstGeom prst="rect">
                <a:avLst/>
              </a:prstGeom>
              <a:solidFill>
                <a:srgbClr val="84B2D4"/>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67" name="Shape 667"/>
              <p:cNvSpPr/>
              <p:nvPr/>
            </p:nvSpPr>
            <p:spPr>
              <a:xfrm>
                <a:off x="25400" y="88900"/>
                <a:ext cx="25413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FFFFFF"/>
                    </a:solidFill>
                  </a:defRPr>
                </a:lvl1pPr>
              </a:lstStyle>
              <a:p>
                <a:r>
                  <a:t>1</a:t>
                </a:r>
              </a:p>
            </p:txBody>
          </p:sp>
        </p:grpSp>
        <p:grpSp>
          <p:nvGrpSpPr>
            <p:cNvPr id="671" name="Group 671"/>
            <p:cNvGrpSpPr/>
            <p:nvPr/>
          </p:nvGrpSpPr>
          <p:grpSpPr>
            <a:xfrm>
              <a:off x="378897" y="0"/>
              <a:ext cx="396001" cy="396001"/>
              <a:chOff x="0" y="0"/>
              <a:chExt cx="396000" cy="396000"/>
            </a:xfrm>
          </p:grpSpPr>
          <p:sp>
            <p:nvSpPr>
              <p:cNvPr id="669" name="Shape 669"/>
              <p:cNvSpPr/>
              <p:nvPr/>
            </p:nvSpPr>
            <p:spPr>
              <a:xfrm>
                <a:off x="0" y="0"/>
                <a:ext cx="396001" cy="396001"/>
              </a:xfrm>
              <a:prstGeom prst="rect">
                <a:avLst/>
              </a:prstGeom>
              <a:solidFill>
                <a:srgbClr val="C5E1ED"/>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70" name="Shape 670"/>
              <p:cNvSpPr/>
              <p:nvPr/>
            </p:nvSpPr>
            <p:spPr>
              <a:xfrm>
                <a:off x="27502" y="88900"/>
                <a:ext cx="25413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lvl1pPr>
              </a:lstStyle>
              <a:p>
                <a:r>
                  <a:t>2</a:t>
                </a:r>
              </a:p>
            </p:txBody>
          </p:sp>
        </p:grpSp>
        <p:grpSp>
          <p:nvGrpSpPr>
            <p:cNvPr id="674" name="Group 674"/>
            <p:cNvGrpSpPr/>
            <p:nvPr/>
          </p:nvGrpSpPr>
          <p:grpSpPr>
            <a:xfrm>
              <a:off x="758406" y="0"/>
              <a:ext cx="396001" cy="396001"/>
              <a:chOff x="0" y="0"/>
              <a:chExt cx="396000" cy="396000"/>
            </a:xfrm>
          </p:grpSpPr>
          <p:sp>
            <p:nvSpPr>
              <p:cNvPr id="672" name="Shape 672"/>
              <p:cNvSpPr/>
              <p:nvPr/>
            </p:nvSpPr>
            <p:spPr>
              <a:xfrm>
                <a:off x="0" y="0"/>
                <a:ext cx="396001" cy="396001"/>
              </a:xfrm>
              <a:prstGeom prst="rect">
                <a:avLst/>
              </a:prstGeom>
              <a:solidFill>
                <a:srgbClr val="006994"/>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73" name="Shape 673"/>
              <p:cNvSpPr/>
              <p:nvPr/>
            </p:nvSpPr>
            <p:spPr>
              <a:xfrm>
                <a:off x="28993" y="88900"/>
                <a:ext cx="25413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FFFFFF"/>
                    </a:solidFill>
                  </a:defRPr>
                </a:lvl1pPr>
              </a:lstStyle>
              <a:p>
                <a:r>
                  <a:t>3</a:t>
                </a:r>
              </a:p>
            </p:txBody>
          </p:sp>
        </p:grpSp>
        <p:grpSp>
          <p:nvGrpSpPr>
            <p:cNvPr id="677" name="Group 677"/>
            <p:cNvGrpSpPr/>
            <p:nvPr/>
          </p:nvGrpSpPr>
          <p:grpSpPr>
            <a:xfrm>
              <a:off x="1130300" y="1150"/>
              <a:ext cx="305414" cy="393701"/>
              <a:chOff x="0" y="0"/>
              <a:chExt cx="305413" cy="393700"/>
            </a:xfrm>
          </p:grpSpPr>
          <p:sp>
            <p:nvSpPr>
              <p:cNvPr id="675" name="Shape 675"/>
              <p:cNvSpPr/>
              <p:nvPr/>
            </p:nvSpPr>
            <p:spPr>
              <a:xfrm>
                <a:off x="26013" y="0"/>
                <a:ext cx="279401" cy="393700"/>
              </a:xfrm>
              <a:prstGeom prst="rect">
                <a:avLst/>
              </a:prstGeom>
              <a:solidFill>
                <a:srgbClr val="CAF0FE"/>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76" name="Shape 676"/>
              <p:cNvSpPr/>
              <p:nvPr/>
            </p:nvSpPr>
            <p:spPr>
              <a:xfrm>
                <a:off x="0" y="87749"/>
                <a:ext cx="254137"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lvl1pPr>
              </a:lstStyle>
              <a:p>
                <a:r>
                  <a:t>4</a:t>
                </a:r>
              </a:p>
            </p:txBody>
          </p:sp>
        </p:grpSp>
      </p:grpSp>
      <p:sp>
        <p:nvSpPr>
          <p:cNvPr id="679" name="Shape 679"/>
          <p:cNvSpPr>
            <a:spLocks noGrp="1"/>
          </p:cNvSpPr>
          <p:nvPr>
            <p:ph type="body" sz="quarter" idx="1"/>
          </p:nvPr>
        </p:nvSpPr>
        <p:spPr>
          <a:xfrm>
            <a:off x="368300" y="1790700"/>
            <a:ext cx="11298436" cy="1490415"/>
          </a:xfrm>
          <a:prstGeom prst="rect">
            <a:avLst/>
          </a:prstGeom>
        </p:spPr>
        <p:txBody>
          <a:bodyPr/>
          <a:lstStyle>
            <a:lvl1pPr marL="345600" indent="-345600">
              <a:tabLst>
                <a:tab pos="1016000" algn="l"/>
              </a:tabLst>
            </a:lvl1pPr>
            <a:lvl2pPr marL="680000" indent="-320000">
              <a:tabLst>
                <a:tab pos="1485900" algn="l"/>
              </a:tabLst>
            </a:lvl2pPr>
          </a:lstStyle>
          <a:p>
            <a:r>
              <a:t>Exons are spliced together to form the mature mRNA. There are several ways in which this is done.</a:t>
            </a:r>
          </a:p>
          <a:p>
            <a:pPr lvl="1"/>
            <a:r>
              <a:t>Introns might also facilitate recombination between exons of different genes. This may accelerate evolution.</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7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 grpId="1" build="p" bldLvl="5"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Shape 681"/>
          <p:cNvSpPr/>
          <p:nvPr/>
        </p:nvSpPr>
        <p:spPr>
          <a:xfrm>
            <a:off x="7696200" y="3505200"/>
            <a:ext cx="5410200" cy="64135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82" name="Shape 682"/>
          <p:cNvSpPr>
            <a:spLocks noGrp="1"/>
          </p:cNvSpPr>
          <p:nvPr>
            <p:ph type="title"/>
          </p:nvPr>
        </p:nvSpPr>
        <p:spPr>
          <a:prstGeom prst="rect">
            <a:avLst/>
          </a:prstGeom>
        </p:spPr>
        <p:txBody>
          <a:bodyPr/>
          <a:lstStyle>
            <a:lvl1pPr>
              <a:tabLst>
                <a:tab pos="952500" algn="l"/>
              </a:tabLst>
            </a:lvl1pPr>
          </a:lstStyle>
          <a:p>
            <a:r>
              <a:t>Translation</a:t>
            </a:r>
          </a:p>
        </p:txBody>
      </p:sp>
      <p:sp>
        <p:nvSpPr>
          <p:cNvPr id="683" name="Shape 683"/>
          <p:cNvSpPr>
            <a:spLocks noGrp="1"/>
          </p:cNvSpPr>
          <p:nvPr>
            <p:ph type="body" sz="half" idx="1"/>
          </p:nvPr>
        </p:nvSpPr>
        <p:spPr>
          <a:xfrm>
            <a:off x="368300" y="1790700"/>
            <a:ext cx="6260803" cy="5865813"/>
          </a:xfrm>
          <a:prstGeom prst="rect">
            <a:avLst/>
          </a:prstGeom>
        </p:spPr>
        <p:txBody>
          <a:bodyPr/>
          <a:lstStyle/>
          <a:p>
            <a:pPr marL="345600" indent="-345600">
              <a:tabLst>
                <a:tab pos="1016000" algn="l"/>
              </a:tabLst>
            </a:pPr>
            <a:r>
              <a:t>Translation is the process of building a polypeptide chain from amino acids, guided by the sequence of codons on the mRNA.</a:t>
            </a:r>
          </a:p>
          <a:p>
            <a:pPr marL="345600" indent="-345600">
              <a:tabLst>
                <a:tab pos="1016000" algn="l"/>
              </a:tabLst>
            </a:pPr>
            <a:r>
              <a:t>Structures involved in translation:</a:t>
            </a:r>
          </a:p>
          <a:p>
            <a:pPr marL="680000" lvl="1" indent="-320000">
              <a:tabLst>
                <a:tab pos="1485900" algn="l"/>
              </a:tabLst>
            </a:pPr>
            <a:r>
              <a:t>Messenger RNA molecules (mRNA) carries</a:t>
            </a:r>
            <a:br/>
            <a:r>
              <a:t>the code from the DNA that will be translated into an amino acid sequence.</a:t>
            </a:r>
          </a:p>
          <a:p>
            <a:pPr marL="680000" lvl="1" indent="-320000">
              <a:tabLst>
                <a:tab pos="1485900" algn="l"/>
              </a:tabLst>
            </a:pPr>
            <a:r>
              <a:t>Transfer RNA molecules (tRNA) transport amino acids to their correct position on the mRNA strand.</a:t>
            </a:r>
          </a:p>
          <a:p>
            <a:pPr marL="680000" lvl="1" indent="-320000">
              <a:tabLst>
                <a:tab pos="1485900" algn="l"/>
              </a:tabLst>
            </a:pPr>
            <a:r>
              <a:t>Ribosomes provide the environment for</a:t>
            </a:r>
            <a:br/>
            <a:r>
              <a:t>tRNA attachment and amino acid linkage.</a:t>
            </a:r>
          </a:p>
          <a:p>
            <a:pPr marL="680000" lvl="1" indent="-320000">
              <a:tabLst>
                <a:tab pos="1485900" algn="l"/>
              </a:tabLst>
            </a:pPr>
            <a:r>
              <a:t>Amino acids from which the polypeptides</a:t>
            </a:r>
            <a:br/>
            <a:r>
              <a:t>are constructed.</a:t>
            </a:r>
          </a:p>
        </p:txBody>
      </p:sp>
      <p:pic>
        <p:nvPicPr>
          <p:cNvPr id="684" name="Rough ER.jpg"/>
          <p:cNvPicPr>
            <a:picLocks noChangeAspect="1"/>
          </p:cNvPicPr>
          <p:nvPr/>
        </p:nvPicPr>
        <p:blipFill>
          <a:blip r:embed="rId2">
            <a:extLst/>
          </a:blip>
          <a:stretch>
            <a:fillRect/>
          </a:stretch>
        </p:blipFill>
        <p:spPr>
          <a:xfrm>
            <a:off x="7712296" y="-12700"/>
            <a:ext cx="5296145" cy="4330700"/>
          </a:xfrm>
          <a:prstGeom prst="rect">
            <a:avLst/>
          </a:prstGeom>
          <a:ln w="25400">
            <a:solidFill>
              <a:srgbClr val="FFFFFF"/>
            </a:solidFill>
            <a:miter lim="400000"/>
          </a:ln>
        </p:spPr>
      </p:pic>
      <p:sp>
        <p:nvSpPr>
          <p:cNvPr id="685" name="Shape 685"/>
          <p:cNvSpPr/>
          <p:nvPr/>
        </p:nvSpPr>
        <p:spPr>
          <a:xfrm>
            <a:off x="7848600" y="4419600"/>
            <a:ext cx="5143500" cy="8688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lvl1pPr>
          </a:lstStyle>
          <a:p>
            <a:r>
              <a:t>The speckled appearance of the rough endoplasmic reticulum is the result of ribosomes bound to the membrane surface.</a:t>
            </a:r>
          </a:p>
        </p:txBody>
      </p:sp>
      <p:sp>
        <p:nvSpPr>
          <p:cNvPr id="686" name="Shape 686"/>
          <p:cNvSpPr/>
          <p:nvPr/>
        </p:nvSpPr>
        <p:spPr>
          <a:xfrm>
            <a:off x="9836435" y="5969000"/>
            <a:ext cx="800076"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lvl1pPr>
          </a:lstStyle>
          <a:p>
            <a:r>
              <a:t>mRNA</a:t>
            </a:r>
          </a:p>
        </p:txBody>
      </p:sp>
      <p:sp>
        <p:nvSpPr>
          <p:cNvPr id="687" name="Shape 687"/>
          <p:cNvSpPr/>
          <p:nvPr/>
        </p:nvSpPr>
        <p:spPr>
          <a:xfrm>
            <a:off x="7969491" y="6515100"/>
            <a:ext cx="673163"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lvl1pPr>
          </a:lstStyle>
          <a:p>
            <a:r>
              <a:t>tRNA</a:t>
            </a:r>
          </a:p>
        </p:txBody>
      </p:sp>
      <p:sp>
        <p:nvSpPr>
          <p:cNvPr id="688" name="Shape 688"/>
          <p:cNvSpPr/>
          <p:nvPr/>
        </p:nvSpPr>
        <p:spPr>
          <a:xfrm>
            <a:off x="11049006" y="9042400"/>
            <a:ext cx="1372134"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lvl1pPr>
          </a:lstStyle>
          <a:p>
            <a:r>
              <a:t>Amino acids</a:t>
            </a:r>
          </a:p>
        </p:txBody>
      </p:sp>
      <p:grpSp>
        <p:nvGrpSpPr>
          <p:cNvPr id="691" name="Group 691"/>
          <p:cNvGrpSpPr/>
          <p:nvPr/>
        </p:nvGrpSpPr>
        <p:grpSpPr>
          <a:xfrm>
            <a:off x="11163300" y="6283814"/>
            <a:ext cx="1626034" cy="1612901"/>
            <a:chOff x="0" y="0"/>
            <a:chExt cx="1626033" cy="1612899"/>
          </a:xfrm>
        </p:grpSpPr>
        <p:pic>
          <p:nvPicPr>
            <p:cNvPr id="689" name="Ribosome large SU-3.pdf"/>
            <p:cNvPicPr>
              <a:picLocks noChangeAspect="1"/>
            </p:cNvPicPr>
            <p:nvPr/>
          </p:nvPicPr>
          <p:blipFill>
            <a:blip r:embed="rId3">
              <a:extLst/>
            </a:blip>
            <a:stretch>
              <a:fillRect/>
            </a:stretch>
          </p:blipFill>
          <p:spPr>
            <a:xfrm>
              <a:off x="0" y="0"/>
              <a:ext cx="1626034" cy="1582919"/>
            </a:xfrm>
            <a:prstGeom prst="rect">
              <a:avLst/>
            </a:prstGeom>
            <a:ln w="25400" cap="flat">
              <a:noFill/>
              <a:miter lim="400000"/>
            </a:ln>
            <a:effectLst>
              <a:outerShdw blurRad="25400" dist="12700" dir="5400000" rotWithShape="0">
                <a:srgbClr val="000000">
                  <a:alpha val="50000"/>
                </a:srgbClr>
              </a:outerShdw>
            </a:effectLst>
          </p:spPr>
        </p:pic>
        <p:pic>
          <p:nvPicPr>
            <p:cNvPr id="690" name="Transcription OHT ribosome1.pdf"/>
            <p:cNvPicPr>
              <a:picLocks noChangeAspect="1"/>
            </p:cNvPicPr>
            <p:nvPr/>
          </p:nvPicPr>
          <p:blipFill>
            <a:blip r:embed="rId4">
              <a:extLst/>
            </a:blip>
            <a:stretch>
              <a:fillRect/>
            </a:stretch>
          </p:blipFill>
          <p:spPr>
            <a:xfrm>
              <a:off x="65041" y="63942"/>
              <a:ext cx="1105703" cy="1548958"/>
            </a:xfrm>
            <a:prstGeom prst="rect">
              <a:avLst/>
            </a:prstGeom>
            <a:ln w="25400" cap="flat">
              <a:noFill/>
              <a:miter lim="400000"/>
            </a:ln>
            <a:effectLst>
              <a:outerShdw blurRad="25400" dist="12700" dir="5400000" rotWithShape="0">
                <a:srgbClr val="000000">
                  <a:alpha val="50000"/>
                </a:srgbClr>
              </a:outerShdw>
            </a:effectLst>
          </p:spPr>
        </p:pic>
      </p:grpSp>
      <p:pic>
        <p:nvPicPr>
          <p:cNvPr id="692" name="Protein Synthesis Side 2.pdf"/>
          <p:cNvPicPr>
            <a:picLocks noChangeAspect="1"/>
          </p:cNvPicPr>
          <p:nvPr/>
        </p:nvPicPr>
        <p:blipFill>
          <a:blip r:embed="rId5">
            <a:extLst/>
          </a:blip>
          <a:stretch>
            <a:fillRect/>
          </a:stretch>
        </p:blipFill>
        <p:spPr>
          <a:xfrm>
            <a:off x="9130061" y="7974961"/>
            <a:ext cx="2439640" cy="1676401"/>
          </a:xfrm>
          <a:prstGeom prst="rect">
            <a:avLst/>
          </a:prstGeom>
          <a:ln w="12700">
            <a:miter lim="400000"/>
          </a:ln>
        </p:spPr>
      </p:pic>
      <p:pic>
        <p:nvPicPr>
          <p:cNvPr id="693" name="tRNA OHT 1.pdf"/>
          <p:cNvPicPr>
            <a:picLocks noChangeAspect="1"/>
          </p:cNvPicPr>
          <p:nvPr/>
        </p:nvPicPr>
        <p:blipFill>
          <a:blip r:embed="rId6">
            <a:extLst/>
          </a:blip>
          <a:stretch>
            <a:fillRect/>
          </a:stretch>
        </p:blipFill>
        <p:spPr>
          <a:xfrm>
            <a:off x="7937120" y="6134100"/>
            <a:ext cx="2121280" cy="2362200"/>
          </a:xfrm>
          <a:prstGeom prst="rect">
            <a:avLst/>
          </a:prstGeom>
          <a:ln w="12700">
            <a:miter lim="400000"/>
          </a:ln>
        </p:spPr>
      </p:pic>
      <p:pic>
        <p:nvPicPr>
          <p:cNvPr id="694" name="Translation OHT 12-3.pdf"/>
          <p:cNvPicPr>
            <a:picLocks/>
          </p:cNvPicPr>
          <p:nvPr/>
        </p:nvPicPr>
        <p:blipFill>
          <a:blip r:embed="rId7">
            <a:extLst/>
          </a:blip>
          <a:srcRect r="35745"/>
          <a:stretch>
            <a:fillRect/>
          </a:stretch>
        </p:blipFill>
        <p:spPr>
          <a:xfrm>
            <a:off x="8059928" y="5524759"/>
            <a:ext cx="5129519" cy="39077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8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8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8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8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68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68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6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 grpId="1" build="p" bldLvl="5"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a:spLocks noGrp="1"/>
          </p:cNvSpPr>
          <p:nvPr>
            <p:ph type="title"/>
          </p:nvPr>
        </p:nvSpPr>
        <p:spPr>
          <a:prstGeom prst="rect">
            <a:avLst/>
          </a:prstGeom>
        </p:spPr>
        <p:txBody>
          <a:bodyPr/>
          <a:lstStyle>
            <a:lvl1pPr>
              <a:tabLst>
                <a:tab pos="952500" algn="l"/>
              </a:tabLst>
            </a:lvl1pPr>
          </a:lstStyle>
          <a:p>
            <a:r>
              <a:t>Genomes</a:t>
            </a:r>
          </a:p>
        </p:txBody>
      </p:sp>
      <p:sp>
        <p:nvSpPr>
          <p:cNvPr id="69" name="Shape 69"/>
          <p:cNvSpPr>
            <a:spLocks noGrp="1"/>
          </p:cNvSpPr>
          <p:nvPr>
            <p:ph type="body" sz="quarter" idx="1"/>
          </p:nvPr>
        </p:nvSpPr>
        <p:spPr>
          <a:xfrm>
            <a:off x="368300" y="1790700"/>
            <a:ext cx="11407081" cy="1926977"/>
          </a:xfrm>
          <a:prstGeom prst="rect">
            <a:avLst/>
          </a:prstGeom>
        </p:spPr>
        <p:txBody>
          <a:bodyPr/>
          <a:lstStyle/>
          <a:p>
            <a:pPr marL="345600" indent="-345600">
              <a:tabLst>
                <a:tab pos="1016000" algn="l"/>
              </a:tabLst>
            </a:pPr>
            <a:r>
              <a:t>A DNA molecule is very large compared to other molecules.</a:t>
            </a:r>
          </a:p>
          <a:p>
            <a:pPr marL="345600" indent="-345600">
              <a:tabLst>
                <a:tab pos="1016000" algn="l"/>
              </a:tabLst>
            </a:pPr>
            <a:r>
              <a:t>Even the DNA from the small Polyoma virus is 1.7 µm long (3X longer than the longest protein). Comparisons of the sizes of DNA molecules from different organisms are given on the table below.</a:t>
            </a:r>
          </a:p>
        </p:txBody>
      </p:sp>
      <p:graphicFrame>
        <p:nvGraphicFramePr>
          <p:cNvPr id="70" name="Table 70"/>
          <p:cNvGraphicFramePr/>
          <p:nvPr/>
        </p:nvGraphicFramePr>
        <p:xfrm>
          <a:off x="1511300" y="3873500"/>
          <a:ext cx="10472885" cy="5588000"/>
        </p:xfrm>
        <a:graphic>
          <a:graphicData uri="http://schemas.openxmlformats.org/drawingml/2006/table">
            <a:tbl>
              <a:tblPr>
                <a:tableStyleId>{8F44A2F1-9E1F-4B54-A3A2-5F16C0AD49E2}</a:tableStyleId>
              </a:tblPr>
              <a:tblGrid>
                <a:gridCol w="4877276"/>
                <a:gridCol w="2980451"/>
                <a:gridCol w="2615158"/>
              </a:tblGrid>
              <a:tr h="558800">
                <a:tc gridSpan="3">
                  <a:txBody>
                    <a:bodyPr/>
                    <a:lstStyle/>
                    <a:p>
                      <a:pPr defTabSz="914400">
                        <a:lnSpc>
                          <a:spcPct val="100000"/>
                        </a:lnSpc>
                        <a:tabLst>
                          <a:tab pos="520700" algn="l"/>
                        </a:tabLst>
                        <a:defRPr sz="1800">
                          <a:solidFill>
                            <a:srgbClr val="000000"/>
                          </a:solidFill>
                        </a:defRPr>
                      </a:pPr>
                      <a:r>
                        <a:rPr sz="2800" b="1">
                          <a:solidFill>
                            <a:srgbClr val="FFFFFF"/>
                          </a:solidFill>
                          <a:latin typeface="+mn-lt"/>
                          <a:ea typeface="+mn-ea"/>
                          <a:cs typeface="+mn-cs"/>
                          <a:sym typeface="Arial"/>
                        </a:rPr>
                        <a:t>Sizes of Genomes</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126A93"/>
                    </a:solidFill>
                  </a:tcPr>
                </a:tc>
                <a:tc hMerge="1">
                  <a:txBody>
                    <a:bodyPr/>
                    <a:lstStyle/>
                    <a:p>
                      <a:endParaRPr lang="en-US"/>
                    </a:p>
                  </a:txBody>
                  <a:tcPr/>
                </a:tc>
                <a:tc hMerge="1">
                  <a:txBody>
                    <a:bodyPr/>
                    <a:lstStyle/>
                    <a:p>
                      <a:endParaRPr lang="en-US"/>
                    </a:p>
                  </a:txBody>
                  <a:tcPr/>
                </a:tc>
              </a:tr>
              <a:tr h="558800">
                <a:tc>
                  <a:txBody>
                    <a:bodyPr/>
                    <a:lstStyle/>
                    <a:p>
                      <a:pPr defTabSz="914400">
                        <a:lnSpc>
                          <a:spcPct val="100000"/>
                        </a:lnSpc>
                        <a:tabLst>
                          <a:tab pos="520700" algn="l"/>
                        </a:tabLst>
                        <a:defRPr sz="1800">
                          <a:solidFill>
                            <a:srgbClr val="000000"/>
                          </a:solidFill>
                        </a:defRPr>
                      </a:pPr>
                      <a:r>
                        <a:rPr sz="2000" b="1">
                          <a:latin typeface="+mn-lt"/>
                          <a:ea typeface="+mn-ea"/>
                          <a:cs typeface="+mn-cs"/>
                          <a:sym typeface="Arial"/>
                        </a:rPr>
                        <a:t>Organism</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C5E1ED"/>
                    </a:solidFill>
                  </a:tcPr>
                </a:tc>
                <a:tc>
                  <a:txBody>
                    <a:bodyPr/>
                    <a:lstStyle/>
                    <a:p>
                      <a:pPr defTabSz="914400">
                        <a:lnSpc>
                          <a:spcPct val="100000"/>
                        </a:lnSpc>
                        <a:tabLst>
                          <a:tab pos="520700" algn="l"/>
                        </a:tabLst>
                        <a:defRPr sz="2000" b="1">
                          <a:solidFill>
                            <a:srgbClr val="000000"/>
                          </a:solidFill>
                          <a:latin typeface="+mn-lt"/>
                          <a:ea typeface="+mn-ea"/>
                          <a:cs typeface="+mn-cs"/>
                          <a:sym typeface="Arial"/>
                        </a:defRPr>
                      </a:pPr>
                      <a:r>
                        <a:t>Genome size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C5E1ED"/>
                    </a:solidFill>
                  </a:tcPr>
                </a:tc>
                <a:tc>
                  <a:txBody>
                    <a:bodyPr/>
                    <a:lstStyle/>
                    <a:p>
                      <a:pPr defTabSz="914400">
                        <a:lnSpc>
                          <a:spcPct val="100000"/>
                        </a:lnSpc>
                        <a:tabLst>
                          <a:tab pos="520700" algn="l"/>
                        </a:tabLst>
                        <a:defRPr sz="1800">
                          <a:solidFill>
                            <a:srgbClr val="000000"/>
                          </a:solidFill>
                        </a:defRPr>
                      </a:pPr>
                      <a:r>
                        <a:rPr sz="2000" b="1">
                          <a:latin typeface="+mn-lt"/>
                          <a:ea typeface="+mn-ea"/>
                          <a:cs typeface="+mn-cs"/>
                          <a:sym typeface="Arial"/>
                        </a:rPr>
                        <a:t>Number of genes</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C5E1ED"/>
                    </a:solidFill>
                  </a:tcPr>
                </a:tc>
              </a:tr>
              <a:tr h="558800">
                <a:tc>
                  <a:txBody>
                    <a:bodyPr/>
                    <a:lstStyle/>
                    <a:p>
                      <a:pPr lvl="1" indent="0" algn="l" defTabSz="914400">
                        <a:lnSpc>
                          <a:spcPct val="100000"/>
                        </a:lnSpc>
                        <a:tabLst>
                          <a:tab pos="520700" algn="l"/>
                        </a:tabLst>
                        <a:defRPr sz="2000">
                          <a:solidFill>
                            <a:srgbClr val="000000"/>
                          </a:solidFill>
                          <a:latin typeface="+mn-lt"/>
                          <a:ea typeface="+mn-ea"/>
                          <a:cs typeface="+mn-cs"/>
                          <a:sym typeface="Arial"/>
                        </a:defRPr>
                      </a:pPr>
                      <a:r>
                        <a:t>T2 phage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914400">
                        <a:lnSpc>
                          <a:spcPct val="100000"/>
                        </a:lnSpc>
                        <a:tabLst>
                          <a:tab pos="520700" algn="l"/>
                        </a:tabLst>
                        <a:defRPr sz="1800">
                          <a:solidFill>
                            <a:srgbClr val="000000"/>
                          </a:solidFill>
                        </a:defRPr>
                      </a:pPr>
                      <a:r>
                        <a:rPr sz="2000">
                          <a:latin typeface="+mn-lt"/>
                          <a:ea typeface="+mn-ea"/>
                          <a:cs typeface="+mn-cs"/>
                          <a:sym typeface="Arial"/>
                        </a:rPr>
                        <a:t>160,000 bp</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914400">
                        <a:lnSpc>
                          <a:spcPct val="100000"/>
                        </a:lnSpc>
                        <a:tabLst>
                          <a:tab pos="520700" algn="l"/>
                        </a:tabLst>
                        <a:defRPr sz="1800">
                          <a:solidFill>
                            <a:srgbClr val="000000"/>
                          </a:solidFill>
                        </a:defRPr>
                      </a:pPr>
                      <a:r>
                        <a:rPr sz="2000">
                          <a:latin typeface="+mn-lt"/>
                          <a:ea typeface="+mn-ea"/>
                          <a:cs typeface="+mn-cs"/>
                          <a:sym typeface="Arial"/>
                        </a:rPr>
                        <a:t>300</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558800">
                <a:tc>
                  <a:txBody>
                    <a:bodyPr/>
                    <a:lstStyle/>
                    <a:p>
                      <a:pPr lvl="1" indent="0" algn="l" defTabSz="914400">
                        <a:lnSpc>
                          <a:spcPct val="100000"/>
                        </a:lnSpc>
                        <a:tabLst>
                          <a:tab pos="520700" algn="l"/>
                        </a:tabLst>
                        <a:defRPr sz="2000" i="1">
                          <a:solidFill>
                            <a:srgbClr val="000000"/>
                          </a:solidFill>
                          <a:latin typeface="+mn-lt"/>
                          <a:ea typeface="+mn-ea"/>
                          <a:cs typeface="+mn-cs"/>
                          <a:sym typeface="Arial"/>
                        </a:defRPr>
                      </a:pPr>
                      <a:r>
                        <a:t>Escherichia coli</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914400">
                        <a:lnSpc>
                          <a:spcPct val="100000"/>
                        </a:lnSpc>
                        <a:tabLst>
                          <a:tab pos="520700" algn="l"/>
                        </a:tabLst>
                        <a:defRPr sz="1800">
                          <a:solidFill>
                            <a:srgbClr val="000000"/>
                          </a:solidFill>
                        </a:defRPr>
                      </a:pPr>
                      <a:r>
                        <a:rPr sz="2000">
                          <a:latin typeface="+mn-lt"/>
                          <a:ea typeface="+mn-ea"/>
                          <a:cs typeface="+mn-cs"/>
                          <a:sym typeface="Arial"/>
                        </a:rPr>
                        <a:t>4.6 Mb</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914400">
                        <a:lnSpc>
                          <a:spcPct val="100000"/>
                        </a:lnSpc>
                        <a:tabLst>
                          <a:tab pos="520700" algn="l"/>
                        </a:tabLst>
                        <a:defRPr sz="1800">
                          <a:solidFill>
                            <a:srgbClr val="000000"/>
                          </a:solidFill>
                        </a:defRPr>
                      </a:pPr>
                      <a:r>
                        <a:rPr sz="2000">
                          <a:latin typeface="+mn-lt"/>
                          <a:ea typeface="+mn-ea"/>
                          <a:cs typeface="+mn-cs"/>
                          <a:sym typeface="Arial"/>
                        </a:rPr>
                        <a:t>4403</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558800">
                <a:tc>
                  <a:txBody>
                    <a:bodyPr/>
                    <a:lstStyle/>
                    <a:p>
                      <a:pPr lvl="1" indent="0" algn="l" defTabSz="914400">
                        <a:lnSpc>
                          <a:spcPct val="100000"/>
                        </a:lnSpc>
                        <a:tabLst>
                          <a:tab pos="520700" algn="l"/>
                        </a:tabLst>
                        <a:defRPr sz="2000">
                          <a:solidFill>
                            <a:srgbClr val="000000"/>
                          </a:solidFill>
                          <a:latin typeface="+mn-lt"/>
                          <a:ea typeface="+mn-ea"/>
                          <a:cs typeface="+mn-cs"/>
                          <a:sym typeface="Arial"/>
                        </a:defRPr>
                      </a:pPr>
                      <a:r>
                        <a:rPr i="1"/>
                        <a:t>Saccharomyces</a:t>
                      </a:r>
                      <a:r>
                        <a:t> (yeast)</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914400">
                        <a:lnSpc>
                          <a:spcPct val="100000"/>
                        </a:lnSpc>
                        <a:tabLst>
                          <a:tab pos="520700" algn="l"/>
                        </a:tabLst>
                        <a:defRPr sz="1800">
                          <a:solidFill>
                            <a:srgbClr val="000000"/>
                          </a:solidFill>
                        </a:defRPr>
                      </a:pPr>
                      <a:r>
                        <a:rPr sz="2000">
                          <a:latin typeface="+mn-lt"/>
                          <a:ea typeface="+mn-ea"/>
                          <a:cs typeface="+mn-cs"/>
                          <a:sym typeface="Arial"/>
                        </a:rPr>
                        <a:t>13 Mb</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914400">
                        <a:lnSpc>
                          <a:spcPct val="100000"/>
                        </a:lnSpc>
                        <a:tabLst>
                          <a:tab pos="520700" algn="l"/>
                        </a:tabLst>
                        <a:defRPr sz="1800">
                          <a:solidFill>
                            <a:srgbClr val="000000"/>
                          </a:solidFill>
                        </a:defRPr>
                      </a:pPr>
                      <a:r>
                        <a:rPr sz="2000">
                          <a:latin typeface="+mn-lt"/>
                          <a:ea typeface="+mn-ea"/>
                          <a:cs typeface="+mn-cs"/>
                          <a:sym typeface="Arial"/>
                        </a:rPr>
                        <a:t>6000</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558800">
                <a:tc>
                  <a:txBody>
                    <a:bodyPr/>
                    <a:lstStyle/>
                    <a:p>
                      <a:pPr lvl="1" indent="0" algn="l" defTabSz="914400">
                        <a:lnSpc>
                          <a:spcPct val="100000"/>
                        </a:lnSpc>
                        <a:tabLst>
                          <a:tab pos="520700" algn="l"/>
                        </a:tabLst>
                        <a:defRPr sz="2000">
                          <a:solidFill>
                            <a:srgbClr val="000000"/>
                          </a:solidFill>
                          <a:latin typeface="+mn-lt"/>
                          <a:ea typeface="+mn-ea"/>
                          <a:cs typeface="+mn-cs"/>
                          <a:sym typeface="Arial"/>
                        </a:defRPr>
                      </a:pPr>
                      <a:r>
                        <a:rPr i="1"/>
                        <a:t>Drosophila melanogaster</a:t>
                      </a:r>
                      <a:r>
                        <a:t> (fruit fly)</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914400">
                        <a:lnSpc>
                          <a:spcPct val="100000"/>
                        </a:lnSpc>
                        <a:tabLst>
                          <a:tab pos="520700" algn="l"/>
                        </a:tabLst>
                        <a:defRPr sz="1800">
                          <a:solidFill>
                            <a:srgbClr val="000000"/>
                          </a:solidFill>
                        </a:defRPr>
                      </a:pPr>
                      <a:r>
                        <a:rPr sz="2000">
                          <a:latin typeface="+mn-lt"/>
                          <a:ea typeface="+mn-ea"/>
                          <a:cs typeface="+mn-cs"/>
                          <a:sym typeface="Arial"/>
                        </a:rPr>
                        <a:t>150 Mb</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914400">
                        <a:lnSpc>
                          <a:spcPct val="100000"/>
                        </a:lnSpc>
                        <a:tabLst>
                          <a:tab pos="520700" algn="l"/>
                        </a:tabLst>
                        <a:defRPr sz="1800">
                          <a:solidFill>
                            <a:srgbClr val="000000"/>
                          </a:solidFill>
                        </a:defRPr>
                      </a:pPr>
                      <a:r>
                        <a:rPr sz="2000">
                          <a:latin typeface="+mn-lt"/>
                          <a:ea typeface="+mn-ea"/>
                          <a:cs typeface="+mn-cs"/>
                          <a:sym typeface="Arial"/>
                        </a:rPr>
                        <a:t>14,000</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558800">
                <a:tc>
                  <a:txBody>
                    <a:bodyPr/>
                    <a:lstStyle/>
                    <a:p>
                      <a:pPr lvl="1" indent="0" algn="l" defTabSz="914400">
                        <a:lnSpc>
                          <a:spcPct val="100000"/>
                        </a:lnSpc>
                        <a:tabLst>
                          <a:tab pos="520700" algn="l"/>
                        </a:tabLst>
                        <a:defRPr sz="2000">
                          <a:solidFill>
                            <a:srgbClr val="000000"/>
                          </a:solidFill>
                          <a:latin typeface="+mn-lt"/>
                          <a:ea typeface="+mn-ea"/>
                          <a:cs typeface="+mn-cs"/>
                          <a:sym typeface="Arial"/>
                        </a:defRPr>
                      </a:pPr>
                      <a:r>
                        <a:rPr i="1"/>
                        <a:t>Oryza sativa</a:t>
                      </a:r>
                      <a:r>
                        <a:t> (rice)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914400">
                        <a:lnSpc>
                          <a:spcPct val="100000"/>
                        </a:lnSpc>
                        <a:tabLst>
                          <a:tab pos="520700" algn="l"/>
                        </a:tabLst>
                        <a:defRPr sz="1800">
                          <a:solidFill>
                            <a:srgbClr val="000000"/>
                          </a:solidFill>
                        </a:defRPr>
                      </a:pPr>
                      <a:r>
                        <a:rPr sz="2000">
                          <a:latin typeface="+mn-lt"/>
                          <a:ea typeface="+mn-ea"/>
                          <a:cs typeface="+mn-cs"/>
                          <a:sym typeface="Arial"/>
                        </a:rPr>
                        <a:t>466 Mb</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914400">
                        <a:lnSpc>
                          <a:spcPct val="100000"/>
                        </a:lnSpc>
                        <a:tabLst>
                          <a:tab pos="520700" algn="l"/>
                        </a:tabLst>
                        <a:defRPr sz="1800">
                          <a:solidFill>
                            <a:srgbClr val="000000"/>
                          </a:solidFill>
                        </a:defRPr>
                      </a:pPr>
                      <a:r>
                        <a:rPr sz="2000">
                          <a:latin typeface="+mn-lt"/>
                          <a:ea typeface="+mn-ea"/>
                          <a:cs typeface="+mn-cs"/>
                          <a:sym typeface="Arial"/>
                        </a:rPr>
                        <a:t>46,000</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558800">
                <a:tc>
                  <a:txBody>
                    <a:bodyPr/>
                    <a:lstStyle/>
                    <a:p>
                      <a:pPr lvl="1" indent="0" algn="l" defTabSz="914400">
                        <a:lnSpc>
                          <a:spcPct val="100000"/>
                        </a:lnSpc>
                        <a:tabLst>
                          <a:tab pos="520700" algn="l"/>
                        </a:tabLst>
                        <a:defRPr sz="2000">
                          <a:solidFill>
                            <a:srgbClr val="000000"/>
                          </a:solidFill>
                          <a:latin typeface="+mn-lt"/>
                          <a:ea typeface="+mn-ea"/>
                          <a:cs typeface="+mn-cs"/>
                          <a:sym typeface="Arial"/>
                        </a:defRPr>
                      </a:pPr>
                      <a:r>
                        <a:rPr i="1"/>
                        <a:t>Mus musculus</a:t>
                      </a:r>
                      <a:r>
                        <a:t> (mouse)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914400">
                        <a:lnSpc>
                          <a:spcPct val="100000"/>
                        </a:lnSpc>
                        <a:tabLst>
                          <a:tab pos="520700" algn="l"/>
                        </a:tabLst>
                        <a:defRPr sz="1800">
                          <a:solidFill>
                            <a:srgbClr val="000000"/>
                          </a:solidFill>
                        </a:defRPr>
                      </a:pPr>
                      <a:r>
                        <a:rPr sz="2000">
                          <a:latin typeface="+mn-lt"/>
                          <a:ea typeface="+mn-ea"/>
                          <a:cs typeface="+mn-cs"/>
                          <a:sym typeface="Arial"/>
                        </a:rPr>
                        <a:t>2500 Mb</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914400">
                        <a:lnSpc>
                          <a:spcPct val="100000"/>
                        </a:lnSpc>
                        <a:tabLst>
                          <a:tab pos="520700" algn="l"/>
                        </a:tabLst>
                        <a:defRPr sz="1800">
                          <a:solidFill>
                            <a:srgbClr val="000000"/>
                          </a:solidFill>
                        </a:defRPr>
                      </a:pPr>
                      <a:r>
                        <a:rPr sz="2000">
                          <a:latin typeface="+mn-lt"/>
                          <a:ea typeface="+mn-ea"/>
                          <a:cs typeface="+mn-cs"/>
                          <a:sym typeface="Arial"/>
                        </a:rPr>
                        <a:t>30,000</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558800">
                <a:tc>
                  <a:txBody>
                    <a:bodyPr/>
                    <a:lstStyle/>
                    <a:p>
                      <a:pPr lvl="1" indent="0" algn="l" defTabSz="914400">
                        <a:lnSpc>
                          <a:spcPct val="100000"/>
                        </a:lnSpc>
                        <a:tabLst>
                          <a:tab pos="520700" algn="l"/>
                        </a:tabLst>
                        <a:defRPr sz="2000">
                          <a:solidFill>
                            <a:srgbClr val="000000"/>
                          </a:solidFill>
                          <a:latin typeface="+mn-lt"/>
                          <a:ea typeface="+mn-ea"/>
                          <a:cs typeface="+mn-cs"/>
                          <a:sym typeface="Arial"/>
                        </a:defRPr>
                      </a:pPr>
                      <a:r>
                        <a:rPr i="1"/>
                        <a:t>Homo sapiens</a:t>
                      </a:r>
                      <a:r>
                        <a:t> (humans)</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914400">
                        <a:lnSpc>
                          <a:spcPct val="100000"/>
                        </a:lnSpc>
                        <a:tabLst>
                          <a:tab pos="520700" algn="l"/>
                        </a:tabLst>
                        <a:defRPr sz="1800">
                          <a:solidFill>
                            <a:srgbClr val="000000"/>
                          </a:solidFill>
                        </a:defRPr>
                      </a:pPr>
                      <a:r>
                        <a:rPr sz="2000">
                          <a:latin typeface="+mn-lt"/>
                          <a:ea typeface="+mn-ea"/>
                          <a:cs typeface="+mn-cs"/>
                          <a:sym typeface="Arial"/>
                        </a:rPr>
                        <a:t>3000 Mb</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914400">
                        <a:lnSpc>
                          <a:spcPct val="100000"/>
                        </a:lnSpc>
                        <a:tabLst>
                          <a:tab pos="520700" algn="l"/>
                        </a:tabLst>
                        <a:defRPr sz="1800">
                          <a:solidFill>
                            <a:srgbClr val="000000"/>
                          </a:solidFill>
                        </a:defRPr>
                      </a:pPr>
                      <a:r>
                        <a:rPr sz="2000">
                          <a:latin typeface="+mn-lt"/>
                          <a:ea typeface="+mn-ea"/>
                          <a:cs typeface="+mn-cs"/>
                          <a:sym typeface="Arial"/>
                        </a:rPr>
                        <a:t>22,500</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558800">
                <a:tc>
                  <a:txBody>
                    <a:bodyPr/>
                    <a:lstStyle/>
                    <a:p>
                      <a:pPr lvl="1" indent="0" algn="l" defTabSz="914400">
                        <a:lnSpc>
                          <a:spcPct val="100000"/>
                        </a:lnSpc>
                        <a:tabLst>
                          <a:tab pos="520700" algn="l"/>
                        </a:tabLst>
                        <a:defRPr sz="2000">
                          <a:solidFill>
                            <a:srgbClr val="000000"/>
                          </a:solidFill>
                          <a:latin typeface="+mn-lt"/>
                          <a:ea typeface="+mn-ea"/>
                          <a:cs typeface="+mn-cs"/>
                          <a:sym typeface="Arial"/>
                        </a:defRPr>
                      </a:pPr>
                      <a:r>
                        <a:rPr i="1"/>
                        <a:t>Paris japonica</a:t>
                      </a:r>
                      <a:r>
                        <a:t> (Japanese canopy plant)</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914400">
                        <a:lnSpc>
                          <a:spcPct val="100000"/>
                        </a:lnSpc>
                        <a:tabLst>
                          <a:tab pos="520700" algn="l"/>
                        </a:tabLst>
                        <a:defRPr sz="1800">
                          <a:solidFill>
                            <a:srgbClr val="000000"/>
                          </a:solidFill>
                        </a:defRPr>
                      </a:pPr>
                      <a:r>
                        <a:rPr sz="2000">
                          <a:latin typeface="+mn-lt"/>
                          <a:ea typeface="+mn-ea"/>
                          <a:cs typeface="+mn-cs"/>
                          <a:sym typeface="Arial"/>
                        </a:rPr>
                        <a:t>149,000 Mb</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914400">
                        <a:lnSpc>
                          <a:spcPct val="100000"/>
                        </a:lnSpc>
                        <a:tabLst>
                          <a:tab pos="520700" algn="l"/>
                        </a:tabLst>
                        <a:defRPr sz="1800">
                          <a:solidFill>
                            <a:srgbClr val="000000"/>
                          </a:solidFill>
                        </a:defRPr>
                      </a:pPr>
                      <a:r>
                        <a:rPr sz="2000">
                          <a:latin typeface="+mn-lt"/>
                          <a:ea typeface="+mn-ea"/>
                          <a:cs typeface="+mn-cs"/>
                          <a:sym typeface="Arial"/>
                        </a:rPr>
                        <a:t>Unknown</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1" build="p" bldLvl="5" animBg="1" advAuto="0"/>
      <p:bldP spid="70" grpId="2"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Shape 696"/>
          <p:cNvSpPr>
            <a:spLocks noGrp="1"/>
          </p:cNvSpPr>
          <p:nvPr>
            <p:ph type="title"/>
          </p:nvPr>
        </p:nvSpPr>
        <p:spPr>
          <a:xfrm>
            <a:off x="381000" y="368300"/>
            <a:ext cx="4658668" cy="1813322"/>
          </a:xfrm>
          <a:prstGeom prst="rect">
            <a:avLst/>
          </a:prstGeom>
        </p:spPr>
        <p:txBody>
          <a:bodyPr/>
          <a:lstStyle>
            <a:lvl1pPr>
              <a:tabLst>
                <a:tab pos="952500" algn="l"/>
              </a:tabLst>
            </a:lvl1pPr>
          </a:lstStyle>
          <a:p>
            <a:r>
              <a:t>Ribosomes &amp; tRNA</a:t>
            </a:r>
          </a:p>
        </p:txBody>
      </p:sp>
      <p:sp>
        <p:nvSpPr>
          <p:cNvPr id="697" name="Shape 697"/>
          <p:cNvSpPr>
            <a:spLocks noGrp="1"/>
          </p:cNvSpPr>
          <p:nvPr>
            <p:ph type="body" sz="half" idx="1"/>
          </p:nvPr>
        </p:nvSpPr>
        <p:spPr>
          <a:xfrm>
            <a:off x="368300" y="2336800"/>
            <a:ext cx="5956300" cy="7543800"/>
          </a:xfrm>
          <a:prstGeom prst="rect">
            <a:avLst/>
          </a:prstGeom>
        </p:spPr>
        <p:txBody>
          <a:bodyPr/>
          <a:lstStyle/>
          <a:p>
            <a:pPr marL="345600" indent="-345600">
              <a:tabLst>
                <a:tab pos="1016000" algn="l"/>
              </a:tabLst>
              <a:defRPr b="1">
                <a:solidFill>
                  <a:srgbClr val="006994"/>
                </a:solidFill>
              </a:defRPr>
            </a:pPr>
            <a:r>
              <a:t>Ribosome</a:t>
            </a:r>
          </a:p>
          <a:p>
            <a:pPr marL="680000" lvl="1" indent="-320000">
              <a:tabLst>
                <a:tab pos="1485900" algn="l"/>
              </a:tabLst>
            </a:pPr>
            <a:r>
              <a:t>Comprises two subunits in which there are grooves where the mRNA strand and polypeptide chain fit in.</a:t>
            </a:r>
          </a:p>
          <a:p>
            <a:pPr marL="680000" lvl="1" indent="-320000">
              <a:tabLst>
                <a:tab pos="1485900" algn="l"/>
              </a:tabLst>
            </a:pPr>
            <a:r>
              <a:t>The ribosomal subunits are constructed of protein and ribosomal RNA (rRNA).</a:t>
            </a:r>
          </a:p>
          <a:p>
            <a:pPr marL="680000" lvl="1" indent="-320000">
              <a:tabLst>
                <a:tab pos="1485900" algn="l"/>
              </a:tabLst>
            </a:pPr>
            <a:r>
              <a:t>The subunits form a functional unit only when they attach to a mRNA molecule.</a:t>
            </a:r>
          </a:p>
          <a:p>
            <a:pPr marL="345600" indent="-345600">
              <a:tabLst>
                <a:tab pos="1016000" algn="l"/>
              </a:tabLst>
              <a:defRPr b="1">
                <a:solidFill>
                  <a:srgbClr val="006994"/>
                </a:solidFill>
              </a:defRPr>
            </a:pPr>
            <a:r>
              <a:t>tRNA molecule</a:t>
            </a:r>
          </a:p>
          <a:p>
            <a:pPr marL="680000" lvl="1" indent="-320000">
              <a:tabLst>
                <a:tab pos="1485900" algn="l"/>
              </a:tabLst>
            </a:pPr>
            <a:r>
              <a:t>There is a specific tRNA molecule and anticodon for each type of codon.</a:t>
            </a:r>
          </a:p>
          <a:p>
            <a:pPr marL="680000" lvl="1" indent="-320000">
              <a:tabLst>
                <a:tab pos="1485900" algn="l"/>
              </a:tabLst>
            </a:pPr>
            <a:r>
              <a:t>The anticodon is the site of the 3-base sequence that 'recognises' and matches up with the codon on the mRNA molecule.</a:t>
            </a:r>
          </a:p>
        </p:txBody>
      </p:sp>
      <p:grpSp>
        <p:nvGrpSpPr>
          <p:cNvPr id="719" name="Group 719"/>
          <p:cNvGrpSpPr/>
          <p:nvPr/>
        </p:nvGrpSpPr>
        <p:grpSpPr>
          <a:xfrm>
            <a:off x="7048500" y="540478"/>
            <a:ext cx="5588000" cy="8342044"/>
            <a:chOff x="0" y="0"/>
            <a:chExt cx="5588000" cy="8342042"/>
          </a:xfrm>
        </p:grpSpPr>
        <p:pic>
          <p:nvPicPr>
            <p:cNvPr id="698" name="Translation OHT 1.pdf"/>
            <p:cNvPicPr>
              <a:picLocks noChangeAspect="1"/>
            </p:cNvPicPr>
            <p:nvPr/>
          </p:nvPicPr>
          <p:blipFill>
            <a:blip r:embed="rId2">
              <a:extLst/>
            </a:blip>
            <a:stretch>
              <a:fillRect/>
            </a:stretch>
          </p:blipFill>
          <p:spPr>
            <a:xfrm>
              <a:off x="3630948" y="4559115"/>
              <a:ext cx="901900" cy="1282701"/>
            </a:xfrm>
            <a:prstGeom prst="rect">
              <a:avLst/>
            </a:prstGeom>
            <a:ln w="12700" cap="flat">
              <a:noFill/>
              <a:miter lim="400000"/>
            </a:ln>
            <a:effectLst/>
          </p:spPr>
        </p:pic>
        <p:pic>
          <p:nvPicPr>
            <p:cNvPr id="699" name="tRNA OHT 1.pdf"/>
            <p:cNvPicPr>
              <a:picLocks noChangeAspect="1"/>
            </p:cNvPicPr>
            <p:nvPr/>
          </p:nvPicPr>
          <p:blipFill>
            <a:blip r:embed="rId3">
              <a:extLst/>
            </a:blip>
            <a:stretch>
              <a:fillRect/>
            </a:stretch>
          </p:blipFill>
          <p:spPr>
            <a:xfrm>
              <a:off x="48557" y="3980721"/>
              <a:ext cx="2999444" cy="3340101"/>
            </a:xfrm>
            <a:prstGeom prst="rect">
              <a:avLst/>
            </a:prstGeom>
            <a:ln w="12700" cap="flat">
              <a:noFill/>
              <a:miter lim="400000"/>
            </a:ln>
            <a:effectLst/>
          </p:spPr>
        </p:pic>
        <p:pic>
          <p:nvPicPr>
            <p:cNvPr id="700" name="Ribosome large SU-3.pdf"/>
            <p:cNvPicPr>
              <a:picLocks noChangeAspect="1"/>
            </p:cNvPicPr>
            <p:nvPr/>
          </p:nvPicPr>
          <p:blipFill>
            <a:blip r:embed="rId4">
              <a:extLst/>
            </a:blip>
            <a:stretch>
              <a:fillRect/>
            </a:stretch>
          </p:blipFill>
          <p:spPr>
            <a:xfrm>
              <a:off x="2857500" y="734293"/>
              <a:ext cx="1257300" cy="1223963"/>
            </a:xfrm>
            <a:prstGeom prst="rect">
              <a:avLst/>
            </a:prstGeom>
            <a:ln w="25400" cap="flat">
              <a:noFill/>
              <a:miter lim="400000"/>
            </a:ln>
            <a:effectLst>
              <a:outerShdw blurRad="25400" dist="12700" dir="5400000" rotWithShape="0">
                <a:srgbClr val="000000">
                  <a:alpha val="50000"/>
                </a:srgbClr>
              </a:outerShdw>
            </a:effectLst>
          </p:spPr>
        </p:pic>
        <p:grpSp>
          <p:nvGrpSpPr>
            <p:cNvPr id="704" name="Group 704"/>
            <p:cNvGrpSpPr/>
            <p:nvPr/>
          </p:nvGrpSpPr>
          <p:grpSpPr>
            <a:xfrm>
              <a:off x="2171700" y="221521"/>
              <a:ext cx="3124200" cy="2367422"/>
              <a:chOff x="0" y="0"/>
              <a:chExt cx="3124200" cy="2367421"/>
            </a:xfrm>
          </p:grpSpPr>
          <p:sp>
            <p:nvSpPr>
              <p:cNvPr id="701" name="Shape 701"/>
              <p:cNvSpPr/>
              <p:nvPr/>
            </p:nvSpPr>
            <p:spPr>
              <a:xfrm>
                <a:off x="0" y="0"/>
                <a:ext cx="12320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201B17"/>
                    </a:solidFill>
                  </a:defRPr>
                </a:lvl1pPr>
              </a:lstStyle>
              <a:p>
                <a:pPr>
                  <a:defRPr b="0">
                    <a:solidFill>
                      <a:srgbClr val="006994"/>
                    </a:solidFill>
                  </a:defRPr>
                </a:pPr>
                <a:r>
                  <a:rPr b="1">
                    <a:solidFill>
                      <a:srgbClr val="201B17"/>
                    </a:solidFill>
                  </a:rPr>
                  <a:t>Ribosome</a:t>
                </a:r>
              </a:p>
            </p:txBody>
          </p:sp>
          <p:sp>
            <p:nvSpPr>
              <p:cNvPr id="702" name="Shape 702"/>
              <p:cNvSpPr/>
              <p:nvPr/>
            </p:nvSpPr>
            <p:spPr>
              <a:xfrm>
                <a:off x="2133600" y="1803400"/>
                <a:ext cx="9906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a:solidFill>
                      <a:srgbClr val="201B17"/>
                    </a:solidFill>
                  </a:defRPr>
                </a:lvl1pPr>
              </a:lstStyle>
              <a:p>
                <a:pPr>
                  <a:defRPr>
                    <a:solidFill>
                      <a:srgbClr val="006994"/>
                    </a:solidFill>
                  </a:defRPr>
                </a:pPr>
                <a:r>
                  <a:rPr>
                    <a:solidFill>
                      <a:srgbClr val="201B17"/>
                    </a:solidFill>
                  </a:rPr>
                  <a:t>Small subunit</a:t>
                </a:r>
              </a:p>
            </p:txBody>
          </p:sp>
          <p:sp>
            <p:nvSpPr>
              <p:cNvPr id="703" name="Shape 703"/>
              <p:cNvSpPr/>
              <p:nvPr/>
            </p:nvSpPr>
            <p:spPr>
              <a:xfrm>
                <a:off x="812800" y="1803400"/>
                <a:ext cx="9906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a:solidFill>
                      <a:srgbClr val="201B17"/>
                    </a:solidFill>
                  </a:defRPr>
                </a:lvl1pPr>
              </a:lstStyle>
              <a:p>
                <a:pPr>
                  <a:defRPr>
                    <a:solidFill>
                      <a:srgbClr val="006994"/>
                    </a:solidFill>
                  </a:defRPr>
                </a:pPr>
                <a:r>
                  <a:rPr>
                    <a:solidFill>
                      <a:srgbClr val="201B17"/>
                    </a:solidFill>
                  </a:rPr>
                  <a:t>Large subunit</a:t>
                </a:r>
              </a:p>
            </p:txBody>
          </p:sp>
        </p:grpSp>
        <p:grpSp>
          <p:nvGrpSpPr>
            <p:cNvPr id="714" name="Group 714"/>
            <p:cNvGrpSpPr/>
            <p:nvPr/>
          </p:nvGrpSpPr>
          <p:grpSpPr>
            <a:xfrm>
              <a:off x="152400" y="3167921"/>
              <a:ext cx="5435600" cy="5174122"/>
              <a:chOff x="0" y="0"/>
              <a:chExt cx="5435600" cy="5174121"/>
            </a:xfrm>
          </p:grpSpPr>
          <p:sp>
            <p:nvSpPr>
              <p:cNvPr id="705" name="Shape 705"/>
              <p:cNvSpPr/>
              <p:nvPr/>
            </p:nvSpPr>
            <p:spPr>
              <a:xfrm>
                <a:off x="0" y="0"/>
                <a:ext cx="29718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Amino acid attachment site</a:t>
                </a:r>
              </a:p>
            </p:txBody>
          </p:sp>
          <p:sp>
            <p:nvSpPr>
              <p:cNvPr id="706" name="Shape 706"/>
              <p:cNvSpPr/>
              <p:nvPr/>
            </p:nvSpPr>
            <p:spPr>
              <a:xfrm>
                <a:off x="76200" y="4914900"/>
                <a:ext cx="28194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b="1">
                    <a:solidFill>
                      <a:srgbClr val="201B17"/>
                    </a:solidFill>
                  </a:defRPr>
                </a:lvl1pPr>
              </a:lstStyle>
              <a:p>
                <a:pPr>
                  <a:defRPr b="0">
                    <a:solidFill>
                      <a:srgbClr val="006994"/>
                    </a:solidFill>
                  </a:defRPr>
                </a:pPr>
                <a:r>
                  <a:rPr b="1">
                    <a:solidFill>
                      <a:srgbClr val="201B17"/>
                    </a:solidFill>
                  </a:rPr>
                  <a:t>Transfer RNA molecule</a:t>
                </a:r>
              </a:p>
            </p:txBody>
          </p:sp>
          <p:sp>
            <p:nvSpPr>
              <p:cNvPr id="707" name="Shape 707"/>
              <p:cNvSpPr/>
              <p:nvPr/>
            </p:nvSpPr>
            <p:spPr>
              <a:xfrm>
                <a:off x="3086100" y="3251200"/>
                <a:ext cx="2349500" cy="1478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400"/>
                  </a:lnSpc>
                  <a:tabLst>
                    <a:tab pos="520700" algn="l"/>
                  </a:tabLst>
                </a:pPr>
                <a:r>
                  <a:rPr>
                    <a:solidFill>
                      <a:srgbClr val="201B17"/>
                    </a:solidFill>
                  </a:rPr>
                  <a:t>The 3-base sequence of the </a:t>
                </a:r>
                <a:r>
                  <a:rPr b="1">
                    <a:solidFill>
                      <a:srgbClr val="201B17"/>
                    </a:solidFill>
                  </a:rPr>
                  <a:t>anticodon</a:t>
                </a:r>
                <a:r>
                  <a:rPr>
                    <a:solidFill>
                      <a:srgbClr val="201B17"/>
                    </a:solidFill>
                  </a:rPr>
                  <a:t> is complementary to the codon on the mRNA molecule</a:t>
                </a:r>
              </a:p>
            </p:txBody>
          </p:sp>
          <p:sp>
            <p:nvSpPr>
              <p:cNvPr id="708" name="Shape 708"/>
              <p:cNvSpPr/>
              <p:nvPr/>
            </p:nvSpPr>
            <p:spPr>
              <a:xfrm>
                <a:off x="1638300" y="660400"/>
                <a:ext cx="20066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a:solidFill>
                      <a:srgbClr val="201B17"/>
                    </a:solidFill>
                  </a:defRPr>
                </a:lvl1pPr>
              </a:lstStyle>
              <a:p>
                <a:pPr>
                  <a:defRPr>
                    <a:solidFill>
                      <a:srgbClr val="006994"/>
                    </a:solidFill>
                  </a:defRPr>
                </a:pPr>
                <a:r>
                  <a:rPr>
                    <a:solidFill>
                      <a:srgbClr val="201B17"/>
                    </a:solidFill>
                  </a:rPr>
                  <a:t>Ribosome attachment point</a:t>
                </a:r>
              </a:p>
            </p:txBody>
          </p:sp>
          <p:sp>
            <p:nvSpPr>
              <p:cNvPr id="709" name="Shape 709"/>
              <p:cNvSpPr/>
              <p:nvPr/>
            </p:nvSpPr>
            <p:spPr>
              <a:xfrm>
                <a:off x="673100" y="4457700"/>
                <a:ext cx="114375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Anticodon</a:t>
                </a:r>
              </a:p>
            </p:txBody>
          </p:sp>
          <p:sp>
            <p:nvSpPr>
              <p:cNvPr id="710" name="Shape 710"/>
              <p:cNvSpPr/>
              <p:nvPr/>
            </p:nvSpPr>
            <p:spPr>
              <a:xfrm flipV="1">
                <a:off x="2548466" y="1277167"/>
                <a:ext cx="1" cy="1021674"/>
              </a:xfrm>
              <a:prstGeom prst="line">
                <a:avLst/>
              </a:prstGeom>
              <a:noFill/>
              <a:ln w="254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11" name="Shape 711"/>
              <p:cNvSpPr/>
              <p:nvPr/>
            </p:nvSpPr>
            <p:spPr>
              <a:xfrm>
                <a:off x="3907366" y="2654300"/>
                <a:ext cx="8467" cy="520700"/>
              </a:xfrm>
              <a:prstGeom prst="line">
                <a:avLst/>
              </a:prstGeom>
              <a:noFill/>
              <a:ln w="254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12" name="Shape 712"/>
              <p:cNvSpPr/>
              <p:nvPr/>
            </p:nvSpPr>
            <p:spPr>
              <a:xfrm flipV="1">
                <a:off x="1468966" y="304503"/>
                <a:ext cx="1" cy="48289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13" name="Shape 713"/>
              <p:cNvSpPr/>
              <p:nvPr/>
            </p:nvSpPr>
            <p:spPr>
              <a:xfrm>
                <a:off x="914400" y="4165600"/>
                <a:ext cx="647700" cy="228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1" y="20000"/>
                    </a:lnTo>
                    <a:lnTo>
                      <a:pt x="21600" y="21600"/>
                    </a:lnTo>
                    <a:lnTo>
                      <a:pt x="21600" y="0"/>
                    </a:lnTo>
                  </a:path>
                </a:pathLst>
              </a:custGeom>
              <a:noFill/>
              <a:ln w="381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717" name="Group 717"/>
            <p:cNvGrpSpPr/>
            <p:nvPr/>
          </p:nvGrpSpPr>
          <p:grpSpPr>
            <a:xfrm>
              <a:off x="0" y="0"/>
              <a:ext cx="2781303" cy="2758839"/>
              <a:chOff x="0" y="0"/>
              <a:chExt cx="2781302" cy="2758838"/>
            </a:xfrm>
          </p:grpSpPr>
          <p:pic>
            <p:nvPicPr>
              <p:cNvPr id="715" name="Ribosome large SU-3.pdf"/>
              <p:cNvPicPr>
                <a:picLocks noChangeAspect="1"/>
              </p:cNvPicPr>
              <p:nvPr/>
            </p:nvPicPr>
            <p:blipFill>
              <a:blip r:embed="rId4">
                <a:extLst/>
              </a:blip>
              <a:stretch>
                <a:fillRect/>
              </a:stretch>
            </p:blipFill>
            <p:spPr>
              <a:xfrm>
                <a:off x="0" y="0"/>
                <a:ext cx="2781303" cy="2707556"/>
              </a:xfrm>
              <a:prstGeom prst="rect">
                <a:avLst/>
              </a:prstGeom>
              <a:ln w="25400" cap="flat">
                <a:noFill/>
                <a:miter lim="400000"/>
              </a:ln>
              <a:effectLst>
                <a:outerShdw blurRad="25400" dist="12700" dir="5400000" rotWithShape="0">
                  <a:srgbClr val="000000">
                    <a:alpha val="50000"/>
                  </a:srgbClr>
                </a:outerShdw>
              </a:effectLst>
            </p:spPr>
          </p:pic>
          <p:pic>
            <p:nvPicPr>
              <p:cNvPr id="716" name="Transcription OHT ribosome1.pdf"/>
              <p:cNvPicPr>
                <a:picLocks noChangeAspect="1"/>
              </p:cNvPicPr>
              <p:nvPr/>
            </p:nvPicPr>
            <p:blipFill>
              <a:blip r:embed="rId5">
                <a:extLst/>
              </a:blip>
              <a:stretch>
                <a:fillRect/>
              </a:stretch>
            </p:blipFill>
            <p:spPr>
              <a:xfrm>
                <a:off x="111251" y="109373"/>
                <a:ext cx="1891287" cy="2649466"/>
              </a:xfrm>
              <a:prstGeom prst="rect">
                <a:avLst/>
              </a:prstGeom>
              <a:ln w="25400" cap="flat">
                <a:noFill/>
                <a:miter lim="400000"/>
              </a:ln>
              <a:effectLst>
                <a:outerShdw blurRad="25400" dist="12700" dir="5400000" rotWithShape="0">
                  <a:srgbClr val="000000">
                    <a:alpha val="50000"/>
                  </a:srgbClr>
                </a:outerShdw>
              </a:effectLst>
            </p:spPr>
          </p:pic>
        </p:grpSp>
        <p:pic>
          <p:nvPicPr>
            <p:cNvPr id="718" name="Transcription OHT ribosome1.pdf"/>
            <p:cNvPicPr>
              <a:picLocks noChangeAspect="1"/>
            </p:cNvPicPr>
            <p:nvPr/>
          </p:nvPicPr>
          <p:blipFill>
            <a:blip r:embed="rId5">
              <a:extLst/>
            </a:blip>
            <a:stretch>
              <a:fillRect/>
            </a:stretch>
          </p:blipFill>
          <p:spPr>
            <a:xfrm>
              <a:off x="4391152" y="790338"/>
              <a:ext cx="752456" cy="1054101"/>
            </a:xfrm>
            <a:prstGeom prst="rect">
              <a:avLst/>
            </a:prstGeom>
            <a:ln w="25400" cap="flat">
              <a:noFill/>
              <a:miter lim="400000"/>
            </a:ln>
            <a:effectLst>
              <a:outerShdw blurRad="25400" dist="12700" dir="5400000" rotWithShape="0">
                <a:srgbClr val="000000">
                  <a:alpha val="50000"/>
                </a:srgbClr>
              </a:outerShdw>
            </a:effectLst>
          </p:spPr>
        </p:pic>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9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9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9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69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69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69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69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 grpId="1" build="p" bldLvl="5"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1" name="Translation_colour Ribosome translating1.png"/>
          <p:cNvPicPr>
            <a:picLocks noChangeAspect="1"/>
          </p:cNvPicPr>
          <p:nvPr/>
        </p:nvPicPr>
        <p:blipFill>
          <a:blip r:embed="rId2">
            <a:extLst/>
          </a:blip>
          <a:srcRect r="5891"/>
          <a:stretch>
            <a:fillRect/>
          </a:stretch>
        </p:blipFill>
        <p:spPr>
          <a:xfrm>
            <a:off x="1650022" y="5147448"/>
            <a:ext cx="10986894" cy="2943410"/>
          </a:xfrm>
          <a:prstGeom prst="rect">
            <a:avLst/>
          </a:prstGeom>
          <a:ln w="12700">
            <a:miter lim="400000"/>
          </a:ln>
        </p:spPr>
      </p:pic>
      <p:sp>
        <p:nvSpPr>
          <p:cNvPr id="722" name="Shape 722"/>
          <p:cNvSpPr>
            <a:spLocks noGrp="1"/>
          </p:cNvSpPr>
          <p:nvPr>
            <p:ph type="title"/>
          </p:nvPr>
        </p:nvSpPr>
        <p:spPr>
          <a:prstGeom prst="rect">
            <a:avLst/>
          </a:prstGeom>
        </p:spPr>
        <p:txBody>
          <a:bodyPr/>
          <a:lstStyle>
            <a:lvl1pPr>
              <a:tabLst>
                <a:tab pos="952500" algn="l"/>
              </a:tabLst>
            </a:lvl1pPr>
          </a:lstStyle>
          <a:p>
            <a:r>
              <a:t>Translation: Initiation</a:t>
            </a:r>
          </a:p>
        </p:txBody>
      </p:sp>
      <p:sp>
        <p:nvSpPr>
          <p:cNvPr id="723" name="Shape 723"/>
          <p:cNvSpPr>
            <a:spLocks noGrp="1"/>
          </p:cNvSpPr>
          <p:nvPr>
            <p:ph type="body" sz="half" idx="1"/>
          </p:nvPr>
        </p:nvSpPr>
        <p:spPr>
          <a:xfrm>
            <a:off x="368300" y="1790700"/>
            <a:ext cx="11808322" cy="2451001"/>
          </a:xfrm>
          <a:prstGeom prst="rect">
            <a:avLst/>
          </a:prstGeom>
        </p:spPr>
        <p:txBody>
          <a:bodyPr/>
          <a:lstStyle/>
          <a:p>
            <a:pPr>
              <a:tabLst>
                <a:tab pos="1016000" algn="l"/>
              </a:tabLst>
            </a:pPr>
            <a:r>
              <a:t>The first initiation stage of translation brings together mRNA, a tRNA bearing the first amino acid of a polypeptide, and the two ribosomal subunits.</a:t>
            </a:r>
          </a:p>
          <a:p>
            <a:pPr lvl="1">
              <a:tabLst>
                <a:tab pos="1485900" algn="l"/>
              </a:tabLst>
            </a:pPr>
            <a:r>
              <a:t>The small ribosomal sub-unit attaches to a specific nucleotide sequence on the mRNA strand just ‘upstream’ of the initiation codon (AUG) where translation will start. The initiator tRNA, carrying methionine, attaches to the initiator codon. </a:t>
            </a:r>
          </a:p>
          <a:p>
            <a:pPr lvl="1">
              <a:tabLst>
                <a:tab pos="1485900" algn="l"/>
              </a:tabLst>
            </a:pPr>
            <a:r>
              <a:t>The large ribosomal sub-unit binds to complete the protein-synthesising complex.</a:t>
            </a:r>
          </a:p>
        </p:txBody>
      </p:sp>
      <p:sp>
        <p:nvSpPr>
          <p:cNvPr id="724" name="Shape 724"/>
          <p:cNvSpPr/>
          <p:nvPr/>
        </p:nvSpPr>
        <p:spPr>
          <a:xfrm>
            <a:off x="6093459" y="8064500"/>
            <a:ext cx="3481215"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Ribosomes move in this direction</a:t>
            </a:r>
          </a:p>
        </p:txBody>
      </p:sp>
      <p:sp>
        <p:nvSpPr>
          <p:cNvPr id="725" name="Shape 725"/>
          <p:cNvSpPr/>
          <p:nvPr/>
        </p:nvSpPr>
        <p:spPr>
          <a:xfrm>
            <a:off x="612140" y="8074659"/>
            <a:ext cx="1232049"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201B17"/>
                </a:solidFill>
              </a:defRPr>
            </a:lvl1pPr>
          </a:lstStyle>
          <a:p>
            <a:pPr>
              <a:defRPr b="0">
                <a:solidFill>
                  <a:srgbClr val="006994"/>
                </a:solidFill>
              </a:defRPr>
            </a:pPr>
            <a:r>
              <a:rPr b="1">
                <a:solidFill>
                  <a:srgbClr val="201B17"/>
                </a:solidFill>
              </a:rPr>
              <a:t>Ribosome</a:t>
            </a:r>
          </a:p>
        </p:txBody>
      </p:sp>
      <p:sp>
        <p:nvSpPr>
          <p:cNvPr id="726" name="Shape 726"/>
          <p:cNvSpPr/>
          <p:nvPr/>
        </p:nvSpPr>
        <p:spPr>
          <a:xfrm>
            <a:off x="2712720" y="8069580"/>
            <a:ext cx="660401"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100"/>
              </a:lnSpc>
              <a:tabLst>
                <a:tab pos="520700" algn="l"/>
              </a:tabLst>
            </a:pPr>
            <a:r>
              <a:rPr b="1">
                <a:solidFill>
                  <a:srgbClr val="201B17"/>
                </a:solidFill>
              </a:rPr>
              <a:t>P</a:t>
            </a:r>
          </a:p>
          <a:p>
            <a:pPr algn="ctr">
              <a:lnSpc>
                <a:spcPts val="2100"/>
              </a:lnSpc>
              <a:tabLst>
                <a:tab pos="520700" algn="l"/>
              </a:tabLst>
            </a:pPr>
            <a:r>
              <a:rPr b="1">
                <a:solidFill>
                  <a:srgbClr val="201B17"/>
                </a:solidFill>
              </a:rPr>
              <a:t>site</a:t>
            </a:r>
          </a:p>
        </p:txBody>
      </p:sp>
      <p:sp>
        <p:nvSpPr>
          <p:cNvPr id="727" name="Shape 727"/>
          <p:cNvSpPr/>
          <p:nvPr/>
        </p:nvSpPr>
        <p:spPr>
          <a:xfrm>
            <a:off x="3362959" y="8069580"/>
            <a:ext cx="660401"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100"/>
              </a:lnSpc>
              <a:tabLst>
                <a:tab pos="520700" algn="l"/>
              </a:tabLst>
            </a:pPr>
            <a:r>
              <a:rPr b="1">
                <a:solidFill>
                  <a:srgbClr val="201B17"/>
                </a:solidFill>
              </a:rPr>
              <a:t>A</a:t>
            </a:r>
          </a:p>
          <a:p>
            <a:pPr algn="ctr">
              <a:lnSpc>
                <a:spcPts val="2100"/>
              </a:lnSpc>
              <a:tabLst>
                <a:tab pos="520700" algn="l"/>
              </a:tabLst>
            </a:pPr>
            <a:r>
              <a:rPr b="1">
                <a:solidFill>
                  <a:srgbClr val="201B17"/>
                </a:solidFill>
              </a:rPr>
              <a:t>site</a:t>
            </a:r>
          </a:p>
        </p:txBody>
      </p:sp>
      <p:sp>
        <p:nvSpPr>
          <p:cNvPr id="728" name="Shape 728"/>
          <p:cNvSpPr/>
          <p:nvPr/>
        </p:nvSpPr>
        <p:spPr>
          <a:xfrm>
            <a:off x="2090419" y="8069580"/>
            <a:ext cx="660401"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100"/>
              </a:lnSpc>
              <a:tabLst>
                <a:tab pos="520700" algn="l"/>
              </a:tabLst>
            </a:pPr>
            <a:r>
              <a:rPr b="1">
                <a:solidFill>
                  <a:srgbClr val="201B17"/>
                </a:solidFill>
              </a:rPr>
              <a:t>E</a:t>
            </a:r>
          </a:p>
          <a:p>
            <a:pPr algn="ctr">
              <a:lnSpc>
                <a:spcPts val="2100"/>
              </a:lnSpc>
              <a:tabLst>
                <a:tab pos="520700" algn="l"/>
              </a:tabLst>
            </a:pPr>
            <a:r>
              <a:rPr b="1">
                <a:solidFill>
                  <a:srgbClr val="201B17"/>
                </a:solidFill>
              </a:rPr>
              <a:t>site</a:t>
            </a:r>
          </a:p>
        </p:txBody>
      </p:sp>
      <p:sp>
        <p:nvSpPr>
          <p:cNvPr id="729" name="Shape 729"/>
          <p:cNvSpPr/>
          <p:nvPr/>
        </p:nvSpPr>
        <p:spPr>
          <a:xfrm>
            <a:off x="9735992" y="8231862"/>
            <a:ext cx="705421" cy="1"/>
          </a:xfrm>
          <a:prstGeom prst="line">
            <a:avLst/>
          </a:prstGeom>
          <a:ln w="76200">
            <a:solidFill>
              <a:schemeClr val="accent4">
                <a:hueOff val="384618"/>
                <a:satOff val="3869"/>
                <a:lumOff val="5802"/>
              </a:schemeClr>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2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2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2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 grpId="1" build="p" bldLvl="5"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Shape 731"/>
          <p:cNvSpPr>
            <a:spLocks noGrp="1"/>
          </p:cNvSpPr>
          <p:nvPr>
            <p:ph type="title"/>
          </p:nvPr>
        </p:nvSpPr>
        <p:spPr>
          <a:prstGeom prst="rect">
            <a:avLst/>
          </a:prstGeom>
        </p:spPr>
        <p:txBody>
          <a:bodyPr/>
          <a:lstStyle>
            <a:lvl1pPr>
              <a:tabLst>
                <a:tab pos="952500" algn="l"/>
              </a:tabLst>
            </a:lvl1pPr>
          </a:lstStyle>
          <a:p>
            <a:r>
              <a:t>Translation: Elongation</a:t>
            </a:r>
          </a:p>
        </p:txBody>
      </p:sp>
      <p:sp>
        <p:nvSpPr>
          <p:cNvPr id="732" name="Shape 732"/>
          <p:cNvSpPr>
            <a:spLocks noGrp="1"/>
          </p:cNvSpPr>
          <p:nvPr>
            <p:ph type="body" sz="half" idx="1"/>
          </p:nvPr>
        </p:nvSpPr>
        <p:spPr>
          <a:xfrm>
            <a:off x="368300" y="1790700"/>
            <a:ext cx="12307938" cy="2612381"/>
          </a:xfrm>
          <a:prstGeom prst="rect">
            <a:avLst/>
          </a:prstGeom>
        </p:spPr>
        <p:txBody>
          <a:bodyPr/>
          <a:lstStyle/>
          <a:p>
            <a:pPr>
              <a:tabLst>
                <a:tab pos="1016000" algn="l"/>
              </a:tabLst>
            </a:pPr>
            <a:r>
              <a:t>In the elongation stage of translation, amino acids are added one by one by tRNAs as the ribosome moves along the mRNA. There are three steps:</a:t>
            </a:r>
          </a:p>
          <a:p>
            <a:pPr lvl="1">
              <a:tabLst>
                <a:tab pos="1485900" algn="l"/>
              </a:tabLst>
            </a:pPr>
            <a:r>
              <a:t>The correct tRNA binds to the A site on the ribosome.</a:t>
            </a:r>
          </a:p>
          <a:p>
            <a:pPr lvl="1">
              <a:tabLst>
                <a:tab pos="1485900" algn="l"/>
              </a:tabLst>
            </a:pPr>
            <a:r>
              <a:t>A peptide bond forms between adjacent amino acids.</a:t>
            </a:r>
          </a:p>
          <a:p>
            <a:pPr lvl="1">
              <a:tabLst>
                <a:tab pos="1485900" algn="l"/>
              </a:tabLst>
            </a:pPr>
            <a:r>
              <a:t>The tRNA at the P site is released. The tRNA at the A site, now attached to the growing polypeptide, moves to the P site and the ribosome advances by one codon. This step requires energy.</a:t>
            </a:r>
          </a:p>
        </p:txBody>
      </p:sp>
      <p:pic>
        <p:nvPicPr>
          <p:cNvPr id="733" name="Translation.png"/>
          <p:cNvPicPr>
            <a:picLocks noChangeAspect="1"/>
          </p:cNvPicPr>
          <p:nvPr/>
        </p:nvPicPr>
        <p:blipFill>
          <a:blip r:embed="rId2">
            <a:extLst/>
          </a:blip>
          <a:srcRect r="7066"/>
          <a:stretch>
            <a:fillRect/>
          </a:stretch>
        </p:blipFill>
        <p:spPr>
          <a:xfrm>
            <a:off x="610393" y="4017683"/>
            <a:ext cx="12085798" cy="5210178"/>
          </a:xfrm>
          <a:prstGeom prst="rect">
            <a:avLst/>
          </a:prstGeom>
          <a:ln w="12700">
            <a:miter lim="400000"/>
          </a:ln>
        </p:spPr>
      </p:pic>
      <p:sp>
        <p:nvSpPr>
          <p:cNvPr id="734" name="Shape 734"/>
          <p:cNvSpPr/>
          <p:nvPr/>
        </p:nvSpPr>
        <p:spPr>
          <a:xfrm>
            <a:off x="7795259" y="4696459"/>
            <a:ext cx="1130301" cy="4505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1900"/>
              </a:lnSpc>
              <a:tabLst>
                <a:tab pos="520700" algn="l"/>
              </a:tabLst>
              <a:defRPr sz="1600"/>
            </a:pPr>
            <a:r>
              <a:rPr>
                <a:solidFill>
                  <a:srgbClr val="201B17"/>
                </a:solidFill>
              </a:rPr>
              <a:t>Charging</a:t>
            </a:r>
            <a:br>
              <a:rPr>
                <a:solidFill>
                  <a:srgbClr val="201B17"/>
                </a:solidFill>
              </a:rPr>
            </a:br>
            <a:r>
              <a:rPr>
                <a:solidFill>
                  <a:srgbClr val="201B17"/>
                </a:solidFill>
              </a:rPr>
              <a:t>Lys-tRNA</a:t>
            </a:r>
          </a:p>
        </p:txBody>
      </p:sp>
      <p:sp>
        <p:nvSpPr>
          <p:cNvPr id="735" name="Shape 735"/>
          <p:cNvSpPr/>
          <p:nvPr/>
        </p:nvSpPr>
        <p:spPr>
          <a:xfrm>
            <a:off x="6266179" y="9151619"/>
            <a:ext cx="3481215"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Ribosomes move in this direction</a:t>
            </a:r>
          </a:p>
        </p:txBody>
      </p:sp>
      <p:sp>
        <p:nvSpPr>
          <p:cNvPr id="736" name="Shape 736"/>
          <p:cNvSpPr/>
          <p:nvPr/>
        </p:nvSpPr>
        <p:spPr>
          <a:xfrm>
            <a:off x="226059" y="9293859"/>
            <a:ext cx="1232050"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201B17"/>
                </a:solidFill>
              </a:defRPr>
            </a:lvl1pPr>
          </a:lstStyle>
          <a:p>
            <a:pPr>
              <a:defRPr b="0">
                <a:solidFill>
                  <a:srgbClr val="006994"/>
                </a:solidFill>
              </a:defRPr>
            </a:pPr>
            <a:r>
              <a:rPr b="1">
                <a:solidFill>
                  <a:srgbClr val="201B17"/>
                </a:solidFill>
              </a:rPr>
              <a:t>Ribosome</a:t>
            </a:r>
          </a:p>
        </p:txBody>
      </p:sp>
      <p:sp>
        <p:nvSpPr>
          <p:cNvPr id="737" name="Shape 737"/>
          <p:cNvSpPr/>
          <p:nvPr/>
        </p:nvSpPr>
        <p:spPr>
          <a:xfrm>
            <a:off x="2161539" y="4384040"/>
            <a:ext cx="1155979" cy="4886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200"/>
              </a:lnSpc>
              <a:tabLst>
                <a:tab pos="520700" algn="l"/>
              </a:tabLst>
              <a:defRPr sz="1600">
                <a:solidFill>
                  <a:srgbClr val="201B17"/>
                </a:solidFill>
              </a:defRPr>
            </a:lvl1pPr>
          </a:lstStyle>
          <a:p>
            <a:pPr>
              <a:defRPr>
                <a:solidFill>
                  <a:srgbClr val="006994"/>
                </a:solidFill>
              </a:defRPr>
            </a:pPr>
            <a:r>
              <a:rPr>
                <a:solidFill>
                  <a:srgbClr val="201B17"/>
                </a:solidFill>
              </a:rPr>
              <a:t>Unloaded Met-tRNA</a:t>
            </a:r>
          </a:p>
        </p:txBody>
      </p:sp>
      <p:sp>
        <p:nvSpPr>
          <p:cNvPr id="738" name="Shape 738"/>
          <p:cNvSpPr/>
          <p:nvPr/>
        </p:nvSpPr>
        <p:spPr>
          <a:xfrm>
            <a:off x="3942079" y="9156700"/>
            <a:ext cx="660401"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100"/>
              </a:lnSpc>
              <a:tabLst>
                <a:tab pos="520700" algn="l"/>
              </a:tabLst>
            </a:pPr>
            <a:r>
              <a:rPr b="1">
                <a:solidFill>
                  <a:srgbClr val="201B17"/>
                </a:solidFill>
              </a:rPr>
              <a:t>P</a:t>
            </a:r>
          </a:p>
          <a:p>
            <a:pPr algn="ctr">
              <a:lnSpc>
                <a:spcPts val="2100"/>
              </a:lnSpc>
              <a:tabLst>
                <a:tab pos="520700" algn="l"/>
              </a:tabLst>
            </a:pPr>
            <a:r>
              <a:rPr b="1">
                <a:solidFill>
                  <a:srgbClr val="201B17"/>
                </a:solidFill>
              </a:rPr>
              <a:t>site</a:t>
            </a:r>
          </a:p>
        </p:txBody>
      </p:sp>
      <p:sp>
        <p:nvSpPr>
          <p:cNvPr id="739" name="Shape 739"/>
          <p:cNvSpPr/>
          <p:nvPr/>
        </p:nvSpPr>
        <p:spPr>
          <a:xfrm>
            <a:off x="4592320" y="9156700"/>
            <a:ext cx="660401"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100"/>
              </a:lnSpc>
              <a:tabLst>
                <a:tab pos="520700" algn="l"/>
              </a:tabLst>
            </a:pPr>
            <a:r>
              <a:rPr b="1">
                <a:solidFill>
                  <a:srgbClr val="201B17"/>
                </a:solidFill>
              </a:rPr>
              <a:t>A</a:t>
            </a:r>
          </a:p>
          <a:p>
            <a:pPr algn="ctr">
              <a:lnSpc>
                <a:spcPts val="2100"/>
              </a:lnSpc>
              <a:tabLst>
                <a:tab pos="520700" algn="l"/>
              </a:tabLst>
            </a:pPr>
            <a:r>
              <a:rPr b="1">
                <a:solidFill>
                  <a:srgbClr val="201B17"/>
                </a:solidFill>
              </a:rPr>
              <a:t>site</a:t>
            </a:r>
          </a:p>
        </p:txBody>
      </p:sp>
      <p:sp>
        <p:nvSpPr>
          <p:cNvPr id="740" name="Shape 740"/>
          <p:cNvSpPr/>
          <p:nvPr/>
        </p:nvSpPr>
        <p:spPr>
          <a:xfrm>
            <a:off x="312419" y="7736840"/>
            <a:ext cx="1550036" cy="7553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200"/>
              </a:lnSpc>
              <a:tabLst>
                <a:tab pos="520700" algn="l"/>
              </a:tabLst>
              <a:defRPr sz="1600"/>
            </a:pPr>
            <a:r>
              <a:rPr>
                <a:solidFill>
                  <a:srgbClr val="201B17"/>
                </a:solidFill>
              </a:rPr>
              <a:t>Unloaded tRNA leaves the ribosome </a:t>
            </a:r>
            <a:r>
              <a:rPr b="1">
                <a:solidFill>
                  <a:srgbClr val="201B17"/>
                </a:solidFill>
              </a:rPr>
              <a:t>E site</a:t>
            </a:r>
          </a:p>
        </p:txBody>
      </p:sp>
      <p:sp>
        <p:nvSpPr>
          <p:cNvPr id="741" name="Shape 741"/>
          <p:cNvSpPr/>
          <p:nvPr/>
        </p:nvSpPr>
        <p:spPr>
          <a:xfrm rot="13103459">
            <a:off x="1551319" y="6335507"/>
            <a:ext cx="2616170" cy="771546"/>
          </a:xfrm>
          <a:custGeom>
            <a:avLst/>
            <a:gdLst/>
            <a:ahLst/>
            <a:cxnLst>
              <a:cxn ang="0">
                <a:pos x="wd2" y="hd2"/>
              </a:cxn>
              <a:cxn ang="5400000">
                <a:pos x="wd2" y="hd2"/>
              </a:cxn>
              <a:cxn ang="10800000">
                <a:pos x="wd2" y="hd2"/>
              </a:cxn>
              <a:cxn ang="16200000">
                <a:pos x="wd2" y="hd2"/>
              </a:cxn>
            </a:cxnLst>
            <a:rect l="0" t="0" r="r" b="b"/>
            <a:pathLst>
              <a:path w="21600" h="17947" extrusionOk="0">
                <a:moveTo>
                  <a:pt x="0" y="2407"/>
                </a:moveTo>
                <a:cubicBezTo>
                  <a:pt x="1483" y="8726"/>
                  <a:pt x="3666" y="13488"/>
                  <a:pt x="6209" y="15954"/>
                </a:cubicBezTo>
                <a:cubicBezTo>
                  <a:pt x="12033" y="21600"/>
                  <a:pt x="18463" y="14935"/>
                  <a:pt x="21600" y="0"/>
                </a:cubicBezTo>
              </a:path>
            </a:pathLst>
          </a:cu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42" name="Shape 742"/>
          <p:cNvSpPr/>
          <p:nvPr/>
        </p:nvSpPr>
        <p:spPr>
          <a:xfrm>
            <a:off x="2974339" y="5013960"/>
            <a:ext cx="2077245" cy="7553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200"/>
              </a:lnSpc>
              <a:tabLst>
                <a:tab pos="520700" algn="l"/>
              </a:tabLst>
              <a:defRPr sz="1600"/>
            </a:pPr>
            <a:r>
              <a:rPr>
                <a:solidFill>
                  <a:srgbClr val="201B17"/>
                </a:solidFill>
              </a:rPr>
              <a:t>The ribosome </a:t>
            </a:r>
            <a:r>
              <a:rPr b="1">
                <a:solidFill>
                  <a:srgbClr val="201B17"/>
                </a:solidFill>
              </a:rPr>
              <a:t>P site</a:t>
            </a:r>
            <a:r>
              <a:rPr>
                <a:solidFill>
                  <a:srgbClr val="201B17"/>
                </a:solidFill>
              </a:rPr>
              <a:t> carries the growing polypeptide chain</a:t>
            </a:r>
          </a:p>
        </p:txBody>
      </p:sp>
      <p:sp>
        <p:nvSpPr>
          <p:cNvPr id="743" name="Shape 743"/>
          <p:cNvSpPr/>
          <p:nvPr/>
        </p:nvSpPr>
        <p:spPr>
          <a:xfrm>
            <a:off x="6022340" y="6974840"/>
            <a:ext cx="2077244" cy="12887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200"/>
              </a:lnSpc>
              <a:tabLst>
                <a:tab pos="520700" algn="l"/>
              </a:tabLst>
              <a:defRPr sz="1600">
                <a:solidFill>
                  <a:srgbClr val="201B17"/>
                </a:solidFill>
              </a:defRPr>
            </a:lvl1pPr>
          </a:lstStyle>
          <a:p>
            <a:r>
              <a:t>Charged Arg-tRNA enters the A site. The amino acid is added to the growing polypeptide chain.</a:t>
            </a:r>
          </a:p>
        </p:txBody>
      </p:sp>
      <p:sp>
        <p:nvSpPr>
          <p:cNvPr id="744" name="Shape 744"/>
          <p:cNvSpPr/>
          <p:nvPr/>
        </p:nvSpPr>
        <p:spPr>
          <a:xfrm>
            <a:off x="9451340" y="6565900"/>
            <a:ext cx="1130301" cy="450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900"/>
              </a:lnSpc>
              <a:tabLst>
                <a:tab pos="520700" algn="l"/>
              </a:tabLst>
              <a:defRPr sz="1600">
                <a:solidFill>
                  <a:srgbClr val="201B17"/>
                </a:solidFill>
              </a:defRPr>
            </a:lvl1pPr>
          </a:lstStyle>
          <a:p>
            <a:pPr>
              <a:defRPr>
                <a:solidFill>
                  <a:srgbClr val="006994"/>
                </a:solidFill>
              </a:defRPr>
            </a:pPr>
            <a:r>
              <a:rPr>
                <a:solidFill>
                  <a:srgbClr val="201B17"/>
                </a:solidFill>
              </a:rPr>
              <a:t>Charged Val-tRNA</a:t>
            </a:r>
          </a:p>
        </p:txBody>
      </p:sp>
      <p:sp>
        <p:nvSpPr>
          <p:cNvPr id="745" name="Shape 745"/>
          <p:cNvSpPr/>
          <p:nvPr/>
        </p:nvSpPr>
        <p:spPr>
          <a:xfrm>
            <a:off x="3319779" y="9156700"/>
            <a:ext cx="660401"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100"/>
              </a:lnSpc>
              <a:tabLst>
                <a:tab pos="520700" algn="l"/>
              </a:tabLst>
            </a:pPr>
            <a:r>
              <a:rPr b="1">
                <a:solidFill>
                  <a:srgbClr val="201B17"/>
                </a:solidFill>
              </a:rPr>
              <a:t>E</a:t>
            </a:r>
          </a:p>
          <a:p>
            <a:pPr algn="ctr">
              <a:lnSpc>
                <a:spcPts val="2100"/>
              </a:lnSpc>
              <a:tabLst>
                <a:tab pos="520700" algn="l"/>
              </a:tabLst>
            </a:pPr>
            <a:r>
              <a:rPr b="1">
                <a:solidFill>
                  <a:srgbClr val="201B17"/>
                </a:solidFill>
              </a:rPr>
              <a:t>site</a:t>
            </a:r>
          </a:p>
        </p:txBody>
      </p:sp>
      <p:sp>
        <p:nvSpPr>
          <p:cNvPr id="746" name="Shape 746"/>
          <p:cNvSpPr/>
          <p:nvPr/>
        </p:nvSpPr>
        <p:spPr>
          <a:xfrm rot="4623776">
            <a:off x="3264531" y="6486053"/>
            <a:ext cx="1413025" cy="77510"/>
          </a:xfrm>
          <a:custGeom>
            <a:avLst/>
            <a:gdLst/>
            <a:ahLst/>
            <a:cxnLst>
              <a:cxn ang="0">
                <a:pos x="wd2" y="hd2"/>
              </a:cxn>
              <a:cxn ang="5400000">
                <a:pos x="wd2" y="hd2"/>
              </a:cxn>
              <a:cxn ang="10800000">
                <a:pos x="wd2" y="hd2"/>
              </a:cxn>
              <a:cxn ang="16200000">
                <a:pos x="wd2" y="hd2"/>
              </a:cxn>
            </a:cxnLst>
            <a:rect l="0" t="0" r="r" b="b"/>
            <a:pathLst>
              <a:path w="21600" h="21184" extrusionOk="0">
                <a:moveTo>
                  <a:pt x="0" y="0"/>
                </a:moveTo>
                <a:cubicBezTo>
                  <a:pt x="3652" y="14500"/>
                  <a:pt x="7384" y="21600"/>
                  <a:pt x="11124" y="21165"/>
                </a:cubicBezTo>
                <a:cubicBezTo>
                  <a:pt x="14648" y="20756"/>
                  <a:pt x="18160" y="13661"/>
                  <a:pt x="21600" y="0"/>
                </a:cubicBezTo>
              </a:path>
            </a:pathLst>
          </a:cu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47" name="Shape 747"/>
          <p:cNvSpPr/>
          <p:nvPr/>
        </p:nvSpPr>
        <p:spPr>
          <a:xfrm flipH="1">
            <a:off x="5533035" y="7642582"/>
            <a:ext cx="543574" cy="1"/>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48" name="Shape 748"/>
          <p:cNvSpPr/>
          <p:nvPr/>
        </p:nvSpPr>
        <p:spPr>
          <a:xfrm>
            <a:off x="9786792" y="9288502"/>
            <a:ext cx="705421" cy="1"/>
          </a:xfrm>
          <a:prstGeom prst="line">
            <a:avLst/>
          </a:prstGeom>
          <a:ln w="76200">
            <a:solidFill>
              <a:schemeClr val="accent4">
                <a:hueOff val="384618"/>
                <a:satOff val="3869"/>
                <a:lumOff val="5802"/>
              </a:schemeClr>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3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3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3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3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73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 grpId="1" build="p" bldLvl="5"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Translation_colour Ribosome translating3.png"/>
          <p:cNvPicPr>
            <a:picLocks noChangeAspect="1"/>
          </p:cNvPicPr>
          <p:nvPr/>
        </p:nvPicPr>
        <p:blipFill>
          <a:blip r:embed="rId2">
            <a:extLst/>
          </a:blip>
          <a:srcRect l="18365"/>
          <a:stretch>
            <a:fillRect/>
          </a:stretch>
        </p:blipFill>
        <p:spPr>
          <a:xfrm>
            <a:off x="151513" y="2484094"/>
            <a:ext cx="10616341" cy="6140423"/>
          </a:xfrm>
          <a:prstGeom prst="rect">
            <a:avLst/>
          </a:prstGeom>
          <a:ln w="12700">
            <a:miter lim="400000"/>
          </a:ln>
        </p:spPr>
      </p:pic>
      <p:sp>
        <p:nvSpPr>
          <p:cNvPr id="751" name="Shape 751"/>
          <p:cNvSpPr>
            <a:spLocks noGrp="1"/>
          </p:cNvSpPr>
          <p:nvPr>
            <p:ph type="title"/>
          </p:nvPr>
        </p:nvSpPr>
        <p:spPr>
          <a:prstGeom prst="rect">
            <a:avLst/>
          </a:prstGeom>
        </p:spPr>
        <p:txBody>
          <a:bodyPr/>
          <a:lstStyle>
            <a:lvl1pPr>
              <a:tabLst>
                <a:tab pos="952500" algn="l"/>
              </a:tabLst>
            </a:lvl1pPr>
          </a:lstStyle>
          <a:p>
            <a:r>
              <a:t>Translation: Termination</a:t>
            </a:r>
          </a:p>
        </p:txBody>
      </p:sp>
      <p:sp>
        <p:nvSpPr>
          <p:cNvPr id="752" name="Shape 752"/>
          <p:cNvSpPr>
            <a:spLocks noGrp="1"/>
          </p:cNvSpPr>
          <p:nvPr>
            <p:ph type="body" sz="quarter" idx="1"/>
          </p:nvPr>
        </p:nvSpPr>
        <p:spPr>
          <a:xfrm>
            <a:off x="368300" y="1790700"/>
            <a:ext cx="5956300" cy="3368775"/>
          </a:xfrm>
          <a:prstGeom prst="rect">
            <a:avLst/>
          </a:prstGeom>
        </p:spPr>
        <p:txBody>
          <a:bodyPr/>
          <a:lstStyle/>
          <a:p>
            <a:pPr>
              <a:tabLst>
                <a:tab pos="1016000" algn="l"/>
              </a:tabLst>
            </a:pPr>
            <a:r>
              <a:t>The final stage of protein synthesis (termination) occurs when the ribosome reaches a stop codon.</a:t>
            </a:r>
          </a:p>
          <a:p>
            <a:pPr lvl="1">
              <a:tabLst>
                <a:tab pos="1485900" algn="l"/>
              </a:tabLst>
            </a:pPr>
            <a:r>
              <a:t>A release factor binds to the stop codon and hydrolyses the completed polypeptide from the tRNA, releasing the polypeptide from the ribosome.</a:t>
            </a:r>
          </a:p>
          <a:p>
            <a:pPr lvl="1">
              <a:tabLst>
                <a:tab pos="1485900" algn="l"/>
              </a:tabLst>
            </a:pPr>
            <a:r>
              <a:t>The ribosomal units then dissociate so that they can be recycled.</a:t>
            </a:r>
          </a:p>
        </p:txBody>
      </p:sp>
      <p:sp>
        <p:nvSpPr>
          <p:cNvPr id="753" name="Shape 753"/>
          <p:cNvSpPr/>
          <p:nvPr/>
        </p:nvSpPr>
        <p:spPr>
          <a:xfrm>
            <a:off x="9591040" y="3284220"/>
            <a:ext cx="1397001" cy="83030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200"/>
              </a:lnSpc>
              <a:tabLst>
                <a:tab pos="520700" algn="l"/>
              </a:tabLst>
              <a:defRPr sz="1900">
                <a:solidFill>
                  <a:srgbClr val="201B17"/>
                </a:solidFill>
              </a:defRPr>
            </a:lvl1pPr>
          </a:lstStyle>
          <a:p>
            <a:pPr>
              <a:defRPr>
                <a:solidFill>
                  <a:srgbClr val="006994"/>
                </a:solidFill>
              </a:defRPr>
            </a:pPr>
            <a:r>
              <a:rPr>
                <a:solidFill>
                  <a:srgbClr val="201B17"/>
                </a:solidFill>
              </a:rPr>
              <a:t>Completed polypeptide is released</a:t>
            </a:r>
          </a:p>
        </p:txBody>
      </p:sp>
      <p:sp>
        <p:nvSpPr>
          <p:cNvPr id="754" name="Shape 754"/>
          <p:cNvSpPr/>
          <p:nvPr/>
        </p:nvSpPr>
        <p:spPr>
          <a:xfrm>
            <a:off x="7955280" y="7358380"/>
            <a:ext cx="1838842" cy="27150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200"/>
              </a:lnSpc>
              <a:tabLst>
                <a:tab pos="520700" algn="l"/>
              </a:tabLst>
              <a:defRPr sz="1900">
                <a:solidFill>
                  <a:srgbClr val="006795"/>
                </a:solidFill>
              </a:defRPr>
            </a:lvl1pPr>
          </a:lstStyle>
          <a:p>
            <a:r>
              <a:t>Release factor</a:t>
            </a:r>
          </a:p>
        </p:txBody>
      </p:sp>
      <p:sp>
        <p:nvSpPr>
          <p:cNvPr id="755" name="Shape 755"/>
          <p:cNvSpPr/>
          <p:nvPr/>
        </p:nvSpPr>
        <p:spPr>
          <a:xfrm flipH="1">
            <a:off x="6846931" y="7503159"/>
            <a:ext cx="1154070" cy="1"/>
          </a:xfrm>
          <a:prstGeom prst="line">
            <a:avLst/>
          </a:prstGeom>
          <a:ln w="25400">
            <a:solidFill>
              <a:srgbClr val="006994"/>
            </a:solidFill>
            <a:miter lim="400000"/>
            <a:tailEnd type="oval"/>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5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5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2" grpId="1" build="p" bldLvl="5"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a:spLocks noGrp="1"/>
          </p:cNvSpPr>
          <p:nvPr>
            <p:ph type="title"/>
          </p:nvPr>
        </p:nvSpPr>
        <p:spPr>
          <a:prstGeom prst="rect">
            <a:avLst/>
          </a:prstGeom>
        </p:spPr>
        <p:txBody>
          <a:bodyPr/>
          <a:lstStyle>
            <a:lvl1pPr>
              <a:tabLst>
                <a:tab pos="952500" algn="l"/>
              </a:tabLst>
            </a:lvl1pPr>
          </a:lstStyle>
          <a:p>
            <a:r>
              <a:t>Processes in Protein Synthesis</a:t>
            </a:r>
          </a:p>
        </p:txBody>
      </p:sp>
      <p:sp>
        <p:nvSpPr>
          <p:cNvPr id="758" name="Shape 758"/>
          <p:cNvSpPr/>
          <p:nvPr/>
        </p:nvSpPr>
        <p:spPr>
          <a:xfrm>
            <a:off x="695959" y="9326880"/>
            <a:ext cx="1312715"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100"/>
              </a:lnSpc>
              <a:tabLst>
                <a:tab pos="520700" algn="l"/>
              </a:tabLst>
              <a:defRPr sz="2400" b="1"/>
            </a:lvl1pPr>
          </a:lstStyle>
          <a:p>
            <a:r>
              <a:t>Nucleus</a:t>
            </a:r>
          </a:p>
        </p:txBody>
      </p:sp>
      <p:sp>
        <p:nvSpPr>
          <p:cNvPr id="759" name="Shape 759"/>
          <p:cNvSpPr/>
          <p:nvPr/>
        </p:nvSpPr>
        <p:spPr>
          <a:xfrm>
            <a:off x="9964419" y="9306559"/>
            <a:ext cx="1685232"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100"/>
              </a:lnSpc>
              <a:tabLst>
                <a:tab pos="520700" algn="l"/>
              </a:tabLst>
              <a:defRPr sz="2400" b="1"/>
            </a:lvl1pPr>
          </a:lstStyle>
          <a:p>
            <a:r>
              <a:t>Cytoplasm</a:t>
            </a:r>
          </a:p>
        </p:txBody>
      </p:sp>
      <p:pic>
        <p:nvPicPr>
          <p:cNvPr id="760" name="Protein Synthesis_colourai.png"/>
          <p:cNvPicPr>
            <a:picLocks noChangeAspect="1"/>
          </p:cNvPicPr>
          <p:nvPr/>
        </p:nvPicPr>
        <p:blipFill>
          <a:blip r:embed="rId2">
            <a:extLst/>
          </a:blip>
          <a:srcRect b="9282"/>
          <a:stretch>
            <a:fillRect/>
          </a:stretch>
        </p:blipFill>
        <p:spPr>
          <a:xfrm>
            <a:off x="-165696" y="1527321"/>
            <a:ext cx="13004801" cy="7433257"/>
          </a:xfrm>
          <a:prstGeom prst="rect">
            <a:avLst/>
          </a:prstGeom>
          <a:ln w="12700">
            <a:miter lim="400000"/>
          </a:ln>
        </p:spPr>
      </p:pic>
      <p:sp>
        <p:nvSpPr>
          <p:cNvPr id="761" name="Shape 761"/>
          <p:cNvSpPr/>
          <p:nvPr/>
        </p:nvSpPr>
        <p:spPr>
          <a:xfrm>
            <a:off x="2337995" y="2216079"/>
            <a:ext cx="2648006"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Nucleotides added to produce mRNA</a:t>
            </a:r>
          </a:p>
        </p:txBody>
      </p:sp>
      <p:sp>
        <p:nvSpPr>
          <p:cNvPr id="762" name="Shape 762"/>
          <p:cNvSpPr/>
          <p:nvPr/>
        </p:nvSpPr>
        <p:spPr>
          <a:xfrm>
            <a:off x="925755" y="5509188"/>
            <a:ext cx="1561521" cy="3608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DNA rewinds</a:t>
            </a:r>
          </a:p>
        </p:txBody>
      </p:sp>
      <p:sp>
        <p:nvSpPr>
          <p:cNvPr id="763" name="Shape 763"/>
          <p:cNvSpPr/>
          <p:nvPr/>
        </p:nvSpPr>
        <p:spPr>
          <a:xfrm>
            <a:off x="346635" y="3536879"/>
            <a:ext cx="1082056"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DNA unwinds</a:t>
            </a:r>
          </a:p>
        </p:txBody>
      </p:sp>
      <p:sp>
        <p:nvSpPr>
          <p:cNvPr id="764" name="Shape 764"/>
          <p:cNvSpPr/>
          <p:nvPr/>
        </p:nvSpPr>
        <p:spPr>
          <a:xfrm>
            <a:off x="5477435" y="2368479"/>
            <a:ext cx="1226955"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Unloaded tRNA</a:t>
            </a:r>
          </a:p>
        </p:txBody>
      </p:sp>
      <p:sp>
        <p:nvSpPr>
          <p:cNvPr id="765" name="Shape 765"/>
          <p:cNvSpPr/>
          <p:nvPr/>
        </p:nvSpPr>
        <p:spPr>
          <a:xfrm>
            <a:off x="3861994" y="9074079"/>
            <a:ext cx="2575378"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Edited mRNA moves into cytoplasm</a:t>
            </a:r>
          </a:p>
        </p:txBody>
      </p:sp>
      <p:grpSp>
        <p:nvGrpSpPr>
          <p:cNvPr id="768" name="Group 768"/>
          <p:cNvGrpSpPr/>
          <p:nvPr/>
        </p:nvGrpSpPr>
        <p:grpSpPr>
          <a:xfrm>
            <a:off x="6280075" y="5897650"/>
            <a:ext cx="2523029" cy="2066591"/>
            <a:chOff x="0" y="0"/>
            <a:chExt cx="2523028" cy="2066589"/>
          </a:xfrm>
        </p:grpSpPr>
        <p:sp>
          <p:nvSpPr>
            <p:cNvPr id="766" name="Shape 766"/>
            <p:cNvSpPr/>
            <p:nvPr/>
          </p:nvSpPr>
          <p:spPr>
            <a:xfrm>
              <a:off x="0" y="1439068"/>
              <a:ext cx="2523029" cy="6275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tRNA adds amino acid to polypeptide chain</a:t>
              </a:r>
            </a:p>
          </p:txBody>
        </p:sp>
        <p:sp>
          <p:nvSpPr>
            <p:cNvPr id="767" name="Shape 767"/>
            <p:cNvSpPr/>
            <p:nvPr/>
          </p:nvSpPr>
          <p:spPr>
            <a:xfrm rot="16800778">
              <a:off x="788420" y="532277"/>
              <a:ext cx="1416274" cy="399630"/>
            </a:xfrm>
            <a:custGeom>
              <a:avLst/>
              <a:gdLst/>
              <a:ahLst/>
              <a:cxnLst>
                <a:cxn ang="0">
                  <a:pos x="wd2" y="hd2"/>
                </a:cxn>
                <a:cxn ang="5400000">
                  <a:pos x="wd2" y="hd2"/>
                </a:cxn>
                <a:cxn ang="10800000">
                  <a:pos x="wd2" y="hd2"/>
                </a:cxn>
                <a:cxn ang="16200000">
                  <a:pos x="wd2" y="hd2"/>
                </a:cxn>
              </a:cxnLst>
              <a:rect l="0" t="0" r="r" b="b"/>
              <a:pathLst>
                <a:path w="21600" h="19038" extrusionOk="0">
                  <a:moveTo>
                    <a:pt x="0" y="7652"/>
                  </a:moveTo>
                  <a:cubicBezTo>
                    <a:pt x="5230" y="-2305"/>
                    <a:pt x="11782" y="-2562"/>
                    <a:pt x="17091" y="6981"/>
                  </a:cubicBezTo>
                  <a:cubicBezTo>
                    <a:pt x="18820" y="10091"/>
                    <a:pt x="20350" y="14180"/>
                    <a:pt x="21600" y="19038"/>
                  </a:cubicBezTo>
                </a:path>
              </a:pathLst>
            </a:cu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771" name="Group 771"/>
          <p:cNvGrpSpPr/>
          <p:nvPr/>
        </p:nvGrpSpPr>
        <p:grpSpPr>
          <a:xfrm>
            <a:off x="3385899" y="5213279"/>
            <a:ext cx="1430993" cy="627968"/>
            <a:chOff x="0" y="0"/>
            <a:chExt cx="1430992" cy="627966"/>
          </a:xfrm>
        </p:grpSpPr>
        <p:sp>
          <p:nvSpPr>
            <p:cNvPr id="769" name="Shape 769"/>
            <p:cNvSpPr/>
            <p:nvPr/>
          </p:nvSpPr>
          <p:spPr>
            <a:xfrm>
              <a:off x="333856" y="-1"/>
              <a:ext cx="1097137" cy="627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Primary mRNA</a:t>
              </a:r>
            </a:p>
          </p:txBody>
        </p:sp>
        <p:sp>
          <p:nvSpPr>
            <p:cNvPr id="770" name="Shape 770"/>
            <p:cNvSpPr/>
            <p:nvPr/>
          </p:nvSpPr>
          <p:spPr>
            <a:xfrm flipH="1">
              <a:off x="-1" y="379800"/>
              <a:ext cx="459662" cy="248167"/>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774" name="Group 774"/>
          <p:cNvGrpSpPr/>
          <p:nvPr/>
        </p:nvGrpSpPr>
        <p:grpSpPr>
          <a:xfrm>
            <a:off x="9053755" y="5601778"/>
            <a:ext cx="2469650" cy="2362463"/>
            <a:chOff x="0" y="0"/>
            <a:chExt cx="2469648" cy="2362462"/>
          </a:xfrm>
        </p:grpSpPr>
        <p:sp>
          <p:nvSpPr>
            <p:cNvPr id="772" name="Shape 772"/>
            <p:cNvSpPr/>
            <p:nvPr/>
          </p:nvSpPr>
          <p:spPr>
            <a:xfrm>
              <a:off x="0" y="1734940"/>
              <a:ext cx="2469649" cy="6275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tRNA with amino acid drawn into ribosome</a:t>
              </a:r>
            </a:p>
          </p:txBody>
        </p:sp>
        <p:sp>
          <p:nvSpPr>
            <p:cNvPr id="773" name="Shape 773"/>
            <p:cNvSpPr/>
            <p:nvPr/>
          </p:nvSpPr>
          <p:spPr>
            <a:xfrm rot="14861882">
              <a:off x="114451" y="744672"/>
              <a:ext cx="1795834" cy="277439"/>
            </a:xfrm>
            <a:custGeom>
              <a:avLst/>
              <a:gdLst/>
              <a:ahLst/>
              <a:cxnLst>
                <a:cxn ang="0">
                  <a:pos x="wd2" y="hd2"/>
                </a:cxn>
                <a:cxn ang="5400000">
                  <a:pos x="wd2" y="hd2"/>
                </a:cxn>
                <a:cxn ang="10800000">
                  <a:pos x="wd2" y="hd2"/>
                </a:cxn>
                <a:cxn ang="16200000">
                  <a:pos x="wd2" y="hd2"/>
                </a:cxn>
              </a:cxnLst>
              <a:rect l="0" t="0" r="r" b="b"/>
              <a:pathLst>
                <a:path w="21600" h="19896" extrusionOk="0">
                  <a:moveTo>
                    <a:pt x="0" y="1444"/>
                  </a:moveTo>
                  <a:cubicBezTo>
                    <a:pt x="1680" y="5030"/>
                    <a:pt x="3349" y="8400"/>
                    <a:pt x="5010" y="11567"/>
                  </a:cubicBezTo>
                  <a:cubicBezTo>
                    <a:pt x="6649" y="14691"/>
                    <a:pt x="8293" y="17630"/>
                    <a:pt x="9979" y="19002"/>
                  </a:cubicBezTo>
                  <a:cubicBezTo>
                    <a:pt x="13171" y="21600"/>
                    <a:pt x="16497" y="18624"/>
                    <a:pt x="19430" y="8935"/>
                  </a:cubicBezTo>
                  <a:cubicBezTo>
                    <a:pt x="20201" y="6388"/>
                    <a:pt x="20926" y="3387"/>
                    <a:pt x="21600" y="0"/>
                  </a:cubicBezTo>
                </a:path>
              </a:pathLst>
            </a:cu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777" name="Group 777"/>
          <p:cNvGrpSpPr/>
          <p:nvPr/>
        </p:nvGrpSpPr>
        <p:grpSpPr>
          <a:xfrm>
            <a:off x="7417995" y="1911279"/>
            <a:ext cx="1914898" cy="1087832"/>
            <a:chOff x="0" y="0"/>
            <a:chExt cx="1914897" cy="1087831"/>
          </a:xfrm>
        </p:grpSpPr>
        <p:sp>
          <p:nvSpPr>
            <p:cNvPr id="775" name="Shape 775"/>
            <p:cNvSpPr/>
            <p:nvPr/>
          </p:nvSpPr>
          <p:spPr>
            <a:xfrm>
              <a:off x="0" y="-1"/>
              <a:ext cx="1914898" cy="627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tRNA recharged with amino acids</a:t>
              </a:r>
            </a:p>
          </p:txBody>
        </p:sp>
        <p:sp>
          <p:nvSpPr>
            <p:cNvPr id="776" name="Shape 776"/>
            <p:cNvSpPr/>
            <p:nvPr/>
          </p:nvSpPr>
          <p:spPr>
            <a:xfrm>
              <a:off x="1060524" y="633800"/>
              <a:ext cx="1" cy="454032"/>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780" name="Group 780"/>
          <p:cNvGrpSpPr/>
          <p:nvPr/>
        </p:nvGrpSpPr>
        <p:grpSpPr>
          <a:xfrm>
            <a:off x="2471499" y="4383473"/>
            <a:ext cx="2743221" cy="804598"/>
            <a:chOff x="0" y="625294"/>
            <a:chExt cx="2743219" cy="804596"/>
          </a:xfrm>
        </p:grpSpPr>
        <p:sp>
          <p:nvSpPr>
            <p:cNvPr id="778" name="Shape 778"/>
            <p:cNvSpPr/>
            <p:nvPr/>
          </p:nvSpPr>
          <p:spPr>
            <a:xfrm>
              <a:off x="675576" y="625294"/>
              <a:ext cx="2067644" cy="8045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lvl1pPr>
            </a:lstStyle>
            <a:p>
              <a:r>
                <a:t>RNA polymerase</a:t>
              </a:r>
            </a:p>
          </p:txBody>
        </p:sp>
        <p:sp>
          <p:nvSpPr>
            <p:cNvPr id="779" name="Shape 779"/>
            <p:cNvSpPr/>
            <p:nvPr/>
          </p:nvSpPr>
          <p:spPr>
            <a:xfrm flipH="1" flipV="1">
              <a:off x="0" y="805167"/>
              <a:ext cx="734243" cy="215455"/>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7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7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7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7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7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7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7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p:tmAbs val="0"/>
                                  </p:iterate>
                                  <p:childTnLst>
                                    <p:set>
                                      <p:cBhvr>
                                        <p:cTn id="38" fill="hold"/>
                                        <p:tgtEl>
                                          <p:spTgt spid="77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 grpId="2" animBg="1" advAuto="0"/>
      <p:bldP spid="762" grpId="3" animBg="1" advAuto="0"/>
      <p:bldP spid="763" grpId="1" animBg="1" advAuto="0"/>
      <p:bldP spid="764" grpId="6" animBg="1" advAuto="0"/>
      <p:bldP spid="765" grpId="5" animBg="1" advAuto="0"/>
      <p:bldP spid="768" grpId="7" animBg="1" advAuto="0"/>
      <p:bldP spid="771" grpId="4" animBg="1" advAuto="0"/>
      <p:bldP spid="774" grpId="8" animBg="1" advAuto="0"/>
      <p:bldP spid="777" grpId="9" animBg="1" advAuto="0"/>
      <p:bldP spid="780" grpId="1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2" name="keynote logo image maybe3.jpg"/>
          <p:cNvPicPr>
            <a:picLocks noChangeAspect="1"/>
          </p:cNvPicPr>
          <p:nvPr/>
        </p:nvPicPr>
        <p:blipFill>
          <a:blip r:embed="rId2">
            <a:extLst/>
          </a:blip>
          <a:srcRect l="2854" r="2854"/>
          <a:stretch>
            <a:fillRect/>
          </a:stretch>
        </p:blipFill>
        <p:spPr>
          <a:xfrm>
            <a:off x="0" y="0"/>
            <a:ext cx="13004800" cy="9753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 name="Shape 784"/>
          <p:cNvSpPr>
            <a:spLocks noGrp="1"/>
          </p:cNvSpPr>
          <p:nvPr>
            <p:ph type="title"/>
          </p:nvPr>
        </p:nvSpPr>
        <p:spPr>
          <a:prstGeom prst="rect">
            <a:avLst/>
          </a:prstGeom>
        </p:spPr>
        <p:txBody>
          <a:bodyPr/>
          <a:lstStyle>
            <a:lvl1pPr>
              <a:tabLst>
                <a:tab pos="952500" algn="l"/>
              </a:tabLst>
            </a:lvl1pPr>
          </a:lstStyle>
          <a:p>
            <a:r>
              <a:t>Conditions of Use</a:t>
            </a:r>
          </a:p>
        </p:txBody>
      </p:sp>
      <p:sp>
        <p:nvSpPr>
          <p:cNvPr id="785" name="Shape 785"/>
          <p:cNvSpPr/>
          <p:nvPr/>
        </p:nvSpPr>
        <p:spPr>
          <a:xfrm>
            <a:off x="774700" y="2527300"/>
            <a:ext cx="5524500" cy="5283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0" lvl="1" indent="0">
              <a:spcBef>
                <a:spcPts val="900"/>
              </a:spcBef>
              <a:tabLst>
                <a:tab pos="901700" algn="l"/>
              </a:tabLst>
              <a:defRPr sz="2000" b="1">
                <a:solidFill>
                  <a:srgbClr val="FFDB1A"/>
                </a:solidFill>
              </a:defRPr>
            </a:pPr>
            <a:r>
              <a:t>You MAY:</a:t>
            </a:r>
          </a:p>
          <a:p>
            <a:pPr marL="288000" marR="457200" indent="-288000">
              <a:spcBef>
                <a:spcPts val="1500"/>
              </a:spcBef>
              <a:buSzPct val="100000"/>
              <a:buAutoNum type="alphaLcParenBoth"/>
              <a:tabLst/>
              <a:defRPr sz="1200" spc="5">
                <a:solidFill>
                  <a:srgbClr val="FFFFFF"/>
                </a:solidFill>
              </a:defRPr>
            </a:pPr>
            <a:r>
              <a:rPr spc="6"/>
              <a:t>Use the Presentation Media files for presentations in your classrooms using a data projector, interactive whiteboard or overhead projector.</a:t>
            </a:r>
          </a:p>
          <a:p>
            <a:pPr marL="288000" marR="457200" indent="-288000">
              <a:spcBef>
                <a:spcPts val="1500"/>
              </a:spcBef>
              <a:buSzPct val="100000"/>
              <a:buAutoNum type="alphaLcParenBoth"/>
              <a:tabLst/>
              <a:defRPr sz="1200" spc="5">
                <a:solidFill>
                  <a:srgbClr val="FFFFFF"/>
                </a:solidFill>
              </a:defRPr>
            </a:pPr>
            <a:r>
              <a:rPr spc="6"/>
              <a:t>Place the Presentation Media files on any staff computer within the school, including staff laptops, but not in contradiction to clause (g).</a:t>
            </a:r>
          </a:p>
          <a:p>
            <a:pPr marL="288000" marR="457200" indent="-288000">
              <a:buSzPct val="100000"/>
              <a:buAutoNum type="alphaLcParenBoth"/>
              <a:tabLst/>
              <a:defRPr sz="1200" spc="5">
                <a:solidFill>
                  <a:srgbClr val="FFFFFF"/>
                </a:solidFill>
              </a:defRPr>
            </a:pPr>
            <a:r>
              <a:rPr spc="6"/>
              <a:t>Place the Presentation Media files on:</a:t>
            </a:r>
          </a:p>
          <a:p>
            <a:pPr marL="468000" marR="457200" lvl="1" indent="-180000">
              <a:buSzPct val="125000"/>
              <a:buChar char="•"/>
              <a:tabLst/>
              <a:defRPr sz="1200" spc="5">
                <a:solidFill>
                  <a:srgbClr val="FFFFFF"/>
                </a:solidFill>
              </a:defRPr>
            </a:pPr>
            <a:r>
              <a:rPr spc="6"/>
              <a:t>The school’s intranet (school computer network)</a:t>
            </a:r>
          </a:p>
          <a:p>
            <a:pPr marL="468000" marR="457200" lvl="1" indent="-180000">
              <a:buSzPct val="125000"/>
              <a:buChar char="•"/>
              <a:tabLst/>
              <a:defRPr sz="1200" spc="5">
                <a:solidFill>
                  <a:srgbClr val="FFFFFF"/>
                </a:solidFill>
              </a:defRPr>
            </a:pPr>
            <a:r>
              <a:rPr spc="6"/>
              <a:t>VLE (Virtual Learning Environment)</a:t>
            </a:r>
          </a:p>
          <a:p>
            <a:pPr marL="468000" marR="457200" lvl="1" indent="-180000">
              <a:buSzPct val="125000"/>
              <a:buChar char="•"/>
              <a:tabLst/>
              <a:defRPr sz="1200" spc="5">
                <a:solidFill>
                  <a:srgbClr val="FFFFFF"/>
                </a:solidFill>
              </a:defRPr>
            </a:pPr>
            <a:r>
              <a:rPr spc="6"/>
              <a:t>A CMS (Content Management System). </a:t>
            </a:r>
          </a:p>
          <a:p>
            <a:pPr marL="0" marR="457200">
              <a:spcBef>
                <a:spcPts val="1500"/>
              </a:spcBef>
              <a:tabLst/>
              <a:defRPr sz="1200" spc="5">
                <a:solidFill>
                  <a:srgbClr val="FFFFFF"/>
                </a:solidFill>
              </a:defRPr>
            </a:pPr>
            <a:r>
              <a:rPr spc="6"/>
              <a:t>Student and staff access must be restricted to those who are enrolled/working on the campus of the registered purchaser. Student and staff access to a VLE or a CMS must be controlled by a user login and password protocol, but not in contradiction to clause (f). If students have access, they need to be made aware of the Conditions of Use and are only allowed to view the content.</a:t>
            </a:r>
          </a:p>
          <a:p>
            <a:pPr marL="288000" marR="457200" indent="-288000">
              <a:spcBef>
                <a:spcPts val="1500"/>
              </a:spcBef>
              <a:buSzPct val="100000"/>
              <a:buAutoNum type="alphaLcParenBoth" startAt="4"/>
              <a:tabLst/>
              <a:defRPr sz="1200" spc="5">
                <a:solidFill>
                  <a:srgbClr val="FFFFFF"/>
                </a:solidFill>
              </a:defRPr>
            </a:pPr>
            <a:r>
              <a:rPr spc="6"/>
              <a:t>Edit and customise the Presentation Media files by adding, deleting, and modifying information to better suit your needs, but not in contradiction to clauses 2 (c) - (d).</a:t>
            </a:r>
          </a:p>
          <a:p>
            <a:pPr marL="288000" marR="457200" indent="-288000">
              <a:spcBef>
                <a:spcPts val="1500"/>
              </a:spcBef>
              <a:buSzPct val="100000"/>
              <a:buAutoNum type="alphaLcParenBoth" startAt="4"/>
              <a:tabLst/>
              <a:defRPr sz="1200" spc="5">
                <a:solidFill>
                  <a:srgbClr val="FFFFFF"/>
                </a:solidFill>
              </a:defRPr>
            </a:pPr>
            <a:r>
              <a:rPr spc="6"/>
              <a:t>Print out the Presentation Media files in PowerPoint</a:t>
            </a:r>
            <a:r>
              <a:rPr spc="6" baseline="-8333"/>
              <a:t>®</a:t>
            </a:r>
            <a:r>
              <a:rPr spc="6"/>
              <a:t> or Keynote</a:t>
            </a:r>
            <a:r>
              <a:rPr spc="6" baseline="-8333"/>
              <a:t>®</a:t>
            </a:r>
            <a:r>
              <a:rPr spc="6"/>
              <a:t> </a:t>
            </a:r>
            <a:r>
              <a:rPr b="1" spc="6"/>
              <a:t>“Handouts”</a:t>
            </a:r>
            <a:r>
              <a:rPr spc="6"/>
              <a:t> mode for the express purpose of allowing students to make their own notes about the presentation, but not in contradiction to clause (e).</a:t>
            </a:r>
          </a:p>
        </p:txBody>
      </p:sp>
      <p:sp>
        <p:nvSpPr>
          <p:cNvPr id="786" name="Shape 786"/>
          <p:cNvSpPr/>
          <p:nvPr/>
        </p:nvSpPr>
        <p:spPr>
          <a:xfrm>
            <a:off x="774700" y="1447800"/>
            <a:ext cx="11277600" cy="8298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0" lvl="1" indent="0">
              <a:spcBef>
                <a:spcPts val="600"/>
              </a:spcBef>
              <a:tabLst>
                <a:tab pos="901700" algn="l"/>
              </a:tabLst>
              <a:defRPr sz="1200">
                <a:solidFill>
                  <a:srgbClr val="FFFFFF"/>
                </a:solidFill>
              </a:defRPr>
            </a:pPr>
            <a:r>
              <a:rPr spc="6">
                <a:latin typeface="Myriad Pro"/>
                <a:ea typeface="Myriad Pro"/>
                <a:cs typeface="Myriad Pro"/>
                <a:sym typeface="Myriad Pro"/>
              </a:rPr>
              <a:t>NOTE: </a:t>
            </a:r>
            <a:r>
              <a:rPr spc="6">
                <a:latin typeface="Myriad Pro Semibold"/>
                <a:ea typeface="Myriad Pro Semibold"/>
                <a:cs typeface="Myriad Pro Semibold"/>
                <a:sym typeface="Myriad Pro Semibold"/>
              </a:rPr>
              <a:t>Presentation Media</a:t>
            </a:r>
            <a:r>
              <a:rPr spc="6">
                <a:latin typeface="Myriad Pro"/>
                <a:ea typeface="Myriad Pro"/>
                <a:cs typeface="Myriad Pro"/>
                <a:sym typeface="Myriad Pro"/>
              </a:rPr>
              <a:t> = presentations available on CD-ROM/DVD-ROM or as downloads</a:t>
            </a:r>
          </a:p>
          <a:p>
            <a:pPr marL="0" lvl="1" indent="0">
              <a:spcBef>
                <a:spcPts val="1000"/>
              </a:spcBef>
              <a:tabLst>
                <a:tab pos="901700" algn="l"/>
              </a:tabLst>
              <a:defRPr sz="2000">
                <a:solidFill>
                  <a:srgbClr val="FFFFFF"/>
                </a:solidFill>
              </a:defRPr>
            </a:pPr>
            <a:r>
              <a:rPr b="1" spc="11"/>
              <a:t>BIOZONE</a:t>
            </a:r>
            <a:r>
              <a:rPr spc="11"/>
              <a:t> retains copyright to the intellectual property included in the Presentation Media files, with acknowledgement that certain photos are used under license and are credited appropriately.</a:t>
            </a:r>
          </a:p>
        </p:txBody>
      </p:sp>
      <p:sp>
        <p:nvSpPr>
          <p:cNvPr id="787" name="Shape 787"/>
          <p:cNvSpPr/>
          <p:nvPr/>
        </p:nvSpPr>
        <p:spPr>
          <a:xfrm>
            <a:off x="6807200" y="2527300"/>
            <a:ext cx="5760000" cy="4991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0" indent="71999">
              <a:spcBef>
                <a:spcPts val="2000"/>
              </a:spcBef>
              <a:tabLst>
                <a:tab pos="901700" algn="l"/>
              </a:tabLst>
              <a:defRPr sz="2000">
                <a:solidFill>
                  <a:srgbClr val="FFDB1A"/>
                </a:solidFill>
              </a:defRPr>
            </a:pPr>
            <a:r>
              <a:rPr b="1"/>
              <a:t>You MAY NOT:</a:t>
            </a:r>
            <a:endParaRPr spc="11"/>
          </a:p>
          <a:p>
            <a:pPr marL="360000" marR="457200" indent="-288000">
              <a:spcBef>
                <a:spcPts val="1500"/>
              </a:spcBef>
              <a:buSzPct val="100000"/>
              <a:buAutoNum type="alphaLcParenBoth"/>
              <a:tabLst>
                <a:tab pos="1016000" algn="l"/>
              </a:tabLst>
              <a:defRPr sz="1200" spc="5">
                <a:solidFill>
                  <a:srgbClr val="FFFFFF"/>
                </a:solidFill>
              </a:defRPr>
            </a:pPr>
            <a:r>
              <a:rPr spc="6"/>
              <a:t>Place the Presentation Media files on to the </a:t>
            </a:r>
            <a:r>
              <a:rPr b="1" spc="6"/>
              <a:t>Internet</a:t>
            </a:r>
            <a:r>
              <a:rPr spc="6"/>
              <a:t> or on a service that may be accessed </a:t>
            </a:r>
            <a:r>
              <a:rPr b="1" spc="6"/>
              <a:t>off-campus</a:t>
            </a:r>
            <a:r>
              <a:rPr spc="6"/>
              <a:t> unless access to the service is protected by a user login and password protocol, and is restricted to students and staff enrolled/working on the campus of the registered purchaser.</a:t>
            </a:r>
          </a:p>
          <a:p>
            <a:pPr marL="360000" marR="457200" indent="-288000">
              <a:spcBef>
                <a:spcPts val="1500"/>
              </a:spcBef>
              <a:buSzPct val="100000"/>
              <a:buAutoNum type="alphaLcParenBoth"/>
              <a:tabLst>
                <a:tab pos="1016000" algn="l"/>
              </a:tabLst>
              <a:defRPr sz="1200" spc="5">
                <a:solidFill>
                  <a:srgbClr val="FFFFFF"/>
                </a:solidFill>
              </a:defRPr>
            </a:pPr>
            <a:r>
              <a:rPr spc="6"/>
              <a:t>Place the Presentation Media files on student laptop computers.</a:t>
            </a:r>
          </a:p>
          <a:p>
            <a:pPr marL="360000" marR="457200" indent="-288000">
              <a:spcBef>
                <a:spcPts val="1500"/>
              </a:spcBef>
              <a:buSzPct val="100000"/>
              <a:buAutoNum type="alphaLcParenBoth"/>
              <a:tabLst>
                <a:tab pos="1016000" algn="l"/>
              </a:tabLst>
              <a:defRPr sz="1200" spc="5">
                <a:solidFill>
                  <a:srgbClr val="FFFFFF"/>
                </a:solidFill>
              </a:defRPr>
            </a:pPr>
            <a:r>
              <a:rPr b="1" spc="6"/>
              <a:t>REMOVE</a:t>
            </a:r>
            <a:r>
              <a:rPr spc="6"/>
              <a:t> any of the references to BIOZONE, the </a:t>
            </a:r>
            <a:r>
              <a:rPr b="1" spc="6"/>
              <a:t>title slides</a:t>
            </a:r>
            <a:r>
              <a:rPr spc="6"/>
              <a:t>, </a:t>
            </a:r>
            <a:r>
              <a:rPr b="1" spc="6"/>
              <a:t>copyright notices</a:t>
            </a:r>
            <a:r>
              <a:rPr spc="6"/>
              <a:t>, </a:t>
            </a:r>
            <a:r>
              <a:rPr b="1" spc="6"/>
              <a:t>photo credits</a:t>
            </a:r>
            <a:r>
              <a:rPr spc="6"/>
              <a:t>, or </a:t>
            </a:r>
            <a:r>
              <a:rPr b="1" spc="6"/>
              <a:t>Conditions of Use</a:t>
            </a:r>
            <a:r>
              <a:rPr spc="6"/>
              <a:t> from the Presentation Media files.</a:t>
            </a:r>
          </a:p>
          <a:p>
            <a:pPr marL="360000" marR="457200" indent="-288000">
              <a:spcBef>
                <a:spcPts val="1500"/>
              </a:spcBef>
              <a:buSzPct val="100000"/>
              <a:buAutoNum type="alphaLcParenBoth"/>
              <a:tabLst>
                <a:tab pos="1016000" algn="l"/>
              </a:tabLst>
              <a:defRPr sz="1200" spc="5">
                <a:solidFill>
                  <a:srgbClr val="FFFFFF"/>
                </a:solidFill>
              </a:defRPr>
            </a:pPr>
            <a:r>
              <a:rPr b="1" spc="6"/>
              <a:t>Create</a:t>
            </a:r>
            <a:r>
              <a:rPr spc="6"/>
              <a:t> a </a:t>
            </a:r>
            <a:r>
              <a:rPr b="1" spc="6"/>
              <a:t>NEW</a:t>
            </a:r>
            <a:r>
              <a:rPr spc="6"/>
              <a:t> document using any of the graphics/images in the Presentation Media files.</a:t>
            </a:r>
          </a:p>
          <a:p>
            <a:pPr marL="360000" marR="457200" indent="-288000">
              <a:spcBef>
                <a:spcPts val="1500"/>
              </a:spcBef>
              <a:buSzPct val="100000"/>
              <a:buAutoNum type="alphaLcParenBoth"/>
              <a:tabLst>
                <a:tab pos="1016000" algn="l"/>
              </a:tabLst>
              <a:defRPr sz="1200" spc="5">
                <a:solidFill>
                  <a:srgbClr val="FFFFFF"/>
                </a:solidFill>
              </a:defRPr>
            </a:pPr>
            <a:r>
              <a:rPr spc="6"/>
              <a:t>Print the Presentation Media files on to </a:t>
            </a:r>
            <a:r>
              <a:rPr b="1" spc="6"/>
              <a:t>paper</a:t>
            </a:r>
            <a:r>
              <a:rPr spc="6"/>
              <a:t> to make your own </a:t>
            </a:r>
            <a:r>
              <a:rPr b="1" spc="6"/>
              <a:t>worksheets</a:t>
            </a:r>
            <a:r>
              <a:rPr spc="6"/>
              <a:t> for distribution to students.</a:t>
            </a:r>
          </a:p>
          <a:p>
            <a:pPr marL="360000" marR="457200" indent="-288000">
              <a:spcBef>
                <a:spcPts val="1500"/>
              </a:spcBef>
              <a:buSzPct val="100000"/>
              <a:buAutoNum type="alphaLcParenBoth"/>
              <a:tabLst>
                <a:tab pos="1016000" algn="l"/>
              </a:tabLst>
              <a:defRPr sz="1200" spc="5">
                <a:solidFill>
                  <a:srgbClr val="FFFFFF"/>
                </a:solidFill>
              </a:defRPr>
            </a:pPr>
            <a:r>
              <a:rPr spc="6"/>
              <a:t>Incorporate any part of the Presentation Media files for the production of another </a:t>
            </a:r>
            <a:r>
              <a:rPr b="1" spc="6"/>
              <a:t>commercial product</a:t>
            </a:r>
            <a:r>
              <a:rPr spc="6"/>
              <a:t>.</a:t>
            </a:r>
          </a:p>
          <a:p>
            <a:pPr marL="360000" marR="457200" indent="-288000">
              <a:spcBef>
                <a:spcPts val="1500"/>
              </a:spcBef>
              <a:buSzPct val="100000"/>
              <a:buAutoNum type="alphaLcParenBoth"/>
              <a:tabLst>
                <a:tab pos="1016000" algn="l"/>
              </a:tabLst>
              <a:defRPr sz="1200" spc="5">
                <a:solidFill>
                  <a:srgbClr val="FFFFFF"/>
                </a:solidFill>
              </a:defRPr>
            </a:pPr>
            <a:r>
              <a:rPr spc="6"/>
              <a:t>Share or give away any content </a:t>
            </a:r>
            <a:r>
              <a:rPr b="1" spc="6"/>
              <a:t>off-campus</a:t>
            </a:r>
            <a:r>
              <a:rPr spc="6"/>
              <a:t>. This prohibition apples to, but is not limited to, sharing via the Internet or any website, (examples: YouTube, slide sharing websites).</a:t>
            </a:r>
          </a:p>
        </p:txBody>
      </p:sp>
      <p:sp>
        <p:nvSpPr>
          <p:cNvPr id="788" name="Shape 788"/>
          <p:cNvSpPr/>
          <p:nvPr/>
        </p:nvSpPr>
        <p:spPr>
          <a:xfrm>
            <a:off x="711200" y="7518400"/>
            <a:ext cx="6350000" cy="2921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b"/>
          <a:lstStyle/>
          <a:p>
            <a:pPr marL="0">
              <a:tabLst>
                <a:tab pos="1079500" algn="l"/>
              </a:tabLst>
              <a:defRPr sz="1000">
                <a:solidFill>
                  <a:srgbClr val="FFFFFF"/>
                </a:solidFill>
                <a:latin typeface="Myriad Pro"/>
                <a:ea typeface="Myriad Pro"/>
                <a:cs typeface="Myriad Pro"/>
                <a:sym typeface="Myriad Pro"/>
              </a:defRPr>
            </a:pPr>
            <a:r>
              <a:t>Conditions of Use are subject to change without notice. Visit </a:t>
            </a:r>
            <a:r>
              <a:rPr u="sng">
                <a:hlinkClick r:id="rId2"/>
              </a:rPr>
              <a:t>http://www.biozone.com.au/faqconditionsofuse/</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Shape 790"/>
          <p:cNvSpPr>
            <a:spLocks noGrp="1"/>
          </p:cNvSpPr>
          <p:nvPr>
            <p:ph type="title"/>
          </p:nvPr>
        </p:nvSpPr>
        <p:spPr>
          <a:prstGeom prst="rect">
            <a:avLst/>
          </a:prstGeom>
        </p:spPr>
        <p:txBody>
          <a:bodyPr/>
          <a:lstStyle>
            <a:lvl1pPr>
              <a:tabLst>
                <a:tab pos="952500" algn="l"/>
              </a:tabLst>
            </a:lvl1pPr>
          </a:lstStyle>
          <a:p>
            <a:r>
              <a:t>Photo Credits</a:t>
            </a:r>
          </a:p>
        </p:txBody>
      </p:sp>
      <p:sp>
        <p:nvSpPr>
          <p:cNvPr id="791" name="Shape 791"/>
          <p:cNvSpPr>
            <a:spLocks noGrp="1"/>
          </p:cNvSpPr>
          <p:nvPr>
            <p:ph type="body" sz="half" idx="1"/>
          </p:nvPr>
        </p:nvSpPr>
        <p:spPr>
          <a:xfrm>
            <a:off x="728300" y="1800000"/>
            <a:ext cx="5172591" cy="6273801"/>
          </a:xfrm>
          <a:prstGeom prst="rect">
            <a:avLst/>
          </a:prstGeom>
        </p:spPr>
        <p:txBody>
          <a:bodyPr/>
          <a:lstStyle/>
          <a:p>
            <a:pPr marL="336000" indent="-336000">
              <a:tabLst>
                <a:tab pos="1016000" algn="l"/>
              </a:tabLst>
            </a:pPr>
            <a:r>
              <a:t>Photographic images are used under license from the following commercial photo libraries:</a:t>
            </a:r>
          </a:p>
          <a:p>
            <a:pPr marL="611999" lvl="1">
              <a:tabLst>
                <a:tab pos="1485900" algn="l"/>
              </a:tabLst>
            </a:pPr>
            <a:r>
              <a:rPr b="1"/>
              <a:t>Corel Corporation</a:t>
            </a:r>
            <a:r>
              <a:t> Professional Photos (uncoded)</a:t>
            </a:r>
          </a:p>
          <a:p>
            <a:pPr marL="611999" lvl="1">
              <a:tabLst>
                <a:tab pos="1485900" algn="l"/>
              </a:tabLst>
            </a:pPr>
            <a:r>
              <a:rPr b="1"/>
              <a:t>ArtToday</a:t>
            </a:r>
            <a:r>
              <a:t>.com (coded</a:t>
            </a:r>
            <a:r>
              <a:rPr b="1"/>
              <a:t> AT</a:t>
            </a:r>
            <a:r>
              <a:t>)</a:t>
            </a:r>
          </a:p>
          <a:p>
            <a:pPr marL="611999" lvl="1">
              <a:tabLst>
                <a:tab pos="1485900" algn="l"/>
              </a:tabLst>
            </a:pPr>
            <a:r>
              <a:rPr b="1"/>
              <a:t>Clipart</a:t>
            </a:r>
            <a:r>
              <a:t>.com (coded </a:t>
            </a:r>
            <a:r>
              <a:rPr b="1"/>
              <a:t>CA</a:t>
            </a:r>
            <a:r>
              <a:t>)</a:t>
            </a:r>
          </a:p>
          <a:p>
            <a:pPr marL="611999" lvl="1">
              <a:tabLst>
                <a:tab pos="1485900" algn="l"/>
              </a:tabLst>
            </a:pPr>
            <a:r>
              <a:rPr b="1"/>
              <a:t>PhotoObjects</a:t>
            </a:r>
            <a:r>
              <a:t>.com (coded </a:t>
            </a:r>
            <a:r>
              <a:rPr b="1"/>
              <a:t>PO</a:t>
            </a:r>
            <a:r>
              <a:t>)</a:t>
            </a:r>
          </a:p>
          <a:p>
            <a:pPr marL="611999" lvl="1">
              <a:tabLst>
                <a:tab pos="1485900" algn="l"/>
              </a:tabLst>
            </a:pPr>
            <a:r>
              <a:rPr b="1"/>
              <a:t>iStock</a:t>
            </a:r>
            <a:r>
              <a:t>.com (coded </a:t>
            </a:r>
            <a:r>
              <a:rPr b="1"/>
              <a:t>iStock</a:t>
            </a:r>
            <a:r>
              <a:t>)</a:t>
            </a:r>
          </a:p>
          <a:p>
            <a:pPr marL="611999" lvl="1">
              <a:tabLst>
                <a:tab pos="1485900" algn="l"/>
              </a:tabLst>
            </a:pPr>
            <a:r>
              <a:rPr b="1"/>
              <a:t>Hemera</a:t>
            </a:r>
            <a:r>
              <a:t> Technologies Inc. (coded </a:t>
            </a:r>
            <a:r>
              <a:rPr b="1"/>
              <a:t>Hemera</a:t>
            </a:r>
            <a:r>
              <a:t>)</a:t>
            </a:r>
          </a:p>
          <a:p>
            <a:pPr marL="611999" lvl="1">
              <a:tabLst>
                <a:tab pos="1485900" algn="l"/>
              </a:tabLst>
            </a:pPr>
            <a:r>
              <a:rPr b="1"/>
              <a:t>Photos</a:t>
            </a:r>
            <a:r>
              <a:t>.com (coded </a:t>
            </a:r>
            <a:r>
              <a:rPr b="1"/>
              <a:t>PC</a:t>
            </a:r>
            <a:r>
              <a:t>)</a:t>
            </a:r>
          </a:p>
          <a:p>
            <a:pPr marL="611999" lvl="1">
              <a:tabLst>
                <a:tab pos="1485900" algn="l"/>
              </a:tabLst>
            </a:pPr>
            <a:r>
              <a:rPr b="1"/>
              <a:t>Education interactive</a:t>
            </a:r>
            <a:r>
              <a:t> (coded </a:t>
            </a:r>
            <a:r>
              <a:rPr b="1"/>
              <a:t>EII</a:t>
            </a:r>
            <a:r>
              <a:t>)</a:t>
            </a:r>
          </a:p>
          <a:p>
            <a:pPr marL="611999" lvl="1">
              <a:tabLst>
                <a:tab pos="1485900" algn="l"/>
              </a:tabLst>
            </a:pPr>
            <a:r>
              <a:rPr b="1"/>
              <a:t>Digital Stock</a:t>
            </a:r>
            <a:r>
              <a:t> (coded </a:t>
            </a:r>
            <a:r>
              <a:rPr b="1"/>
              <a:t>DS</a:t>
            </a:r>
            <a:r>
              <a:t>)</a:t>
            </a:r>
          </a:p>
          <a:p>
            <a:pPr marL="611999" lvl="1">
              <a:tabLst>
                <a:tab pos="1485900" algn="l"/>
              </a:tabLst>
            </a:pPr>
            <a:r>
              <a:rPr b="1"/>
              <a:t>LifeArt</a:t>
            </a:r>
            <a:r>
              <a:t> (coded </a:t>
            </a:r>
            <a:r>
              <a:rPr b="1"/>
              <a:t>LA</a:t>
            </a:r>
            <a:r>
              <a:t>)</a:t>
            </a:r>
          </a:p>
          <a:p>
            <a:pPr marL="611999" lvl="1">
              <a:tabLst>
                <a:tab pos="1485900" algn="l"/>
              </a:tabLst>
            </a:pPr>
            <a:r>
              <a:rPr b="1"/>
              <a:t>Dollar Photo Club</a:t>
            </a:r>
            <a:r>
              <a:t> (coded </a:t>
            </a:r>
            <a:r>
              <a:rPr b="1"/>
              <a:t>DPC</a:t>
            </a:r>
            <a:r>
              <a:t>)</a:t>
            </a:r>
          </a:p>
          <a:p>
            <a:pPr marL="336000" indent="-336000">
              <a:tabLst>
                <a:tab pos="1016000" algn="l"/>
              </a:tabLst>
            </a:pPr>
            <a:r>
              <a:t>3D models were created using </a:t>
            </a:r>
            <a:r>
              <a:rPr b="1"/>
              <a:t>Poser</a:t>
            </a:r>
          </a:p>
          <a:p>
            <a:pPr marL="336000" indent="-336000">
              <a:tabLst>
                <a:tab pos="1016000" algn="l"/>
              </a:tabLst>
            </a:pPr>
            <a:r>
              <a:t>Additional artwork and photographs are the property of </a:t>
            </a:r>
            <a:r>
              <a:rPr b="1"/>
              <a:t>BIOZONE</a:t>
            </a:r>
            <a:r>
              <a:t> International Ltd. All rights reserved.</a:t>
            </a:r>
          </a:p>
          <a:p>
            <a:pPr>
              <a:tabLst>
                <a:tab pos="1016000" algn="l"/>
              </a:tabLst>
            </a:pPr>
            <a:r>
              <a:t>Some 2D artwork has been adapted from TechPool STUDIOS LifeArt Collections, used under licence.</a:t>
            </a:r>
          </a:p>
        </p:txBody>
      </p:sp>
      <p:sp>
        <p:nvSpPr>
          <p:cNvPr id="792" name="Shape 792"/>
          <p:cNvSpPr/>
          <p:nvPr/>
        </p:nvSpPr>
        <p:spPr>
          <a:xfrm>
            <a:off x="6807200" y="1803400"/>
            <a:ext cx="5156200" cy="35687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381000" indent="-381000">
              <a:lnSpc>
                <a:spcPts val="1900"/>
              </a:lnSpc>
              <a:spcBef>
                <a:spcPts val="2000"/>
              </a:spcBef>
              <a:buClr>
                <a:srgbClr val="FFFFFF"/>
              </a:buClr>
              <a:buSzPct val="200000"/>
              <a:buFont typeface="Lucida Grande"/>
              <a:buChar char="‣"/>
              <a:tabLst>
                <a:tab pos="1016000" algn="l"/>
              </a:tabLst>
              <a:defRPr sz="1600">
                <a:solidFill>
                  <a:srgbClr val="FFFFFF"/>
                </a:solidFill>
              </a:defRPr>
            </a:pPr>
            <a:r>
              <a:t>Images from the Public Domain: Where these licenses have been used, authors and licenses have been acknowledged alongside their image.</a:t>
            </a:r>
          </a:p>
          <a:p>
            <a:pPr marL="633599" lvl="2" indent="-252000">
              <a:lnSpc>
                <a:spcPts val="1400"/>
              </a:lnSpc>
              <a:spcBef>
                <a:spcPts val="600"/>
              </a:spcBef>
              <a:buSzPct val="150000"/>
              <a:buChar char="•"/>
              <a:tabLst>
                <a:tab pos="1485900" algn="l"/>
              </a:tabLst>
              <a:defRPr sz="1200">
                <a:solidFill>
                  <a:srgbClr val="FFFFFF"/>
                </a:solidFill>
              </a:defRPr>
            </a:pPr>
            <a:r>
              <a:rPr b="1"/>
              <a:t>Centers for Disease Control</a:t>
            </a:r>
            <a:r>
              <a:t> (coded </a:t>
            </a:r>
            <a:r>
              <a:rPr b="1"/>
              <a:t>CDC</a:t>
            </a:r>
            <a:r>
              <a:t>)</a:t>
            </a:r>
          </a:p>
          <a:p>
            <a:pPr marL="633599" lvl="2" indent="-252000">
              <a:lnSpc>
                <a:spcPts val="1400"/>
              </a:lnSpc>
              <a:spcBef>
                <a:spcPts val="600"/>
              </a:spcBef>
              <a:buSzPct val="150000"/>
              <a:buChar char="•"/>
              <a:tabLst>
                <a:tab pos="1485900" algn="l"/>
              </a:tabLst>
              <a:defRPr sz="1200">
                <a:solidFill>
                  <a:srgbClr val="FFFFFF"/>
                </a:solidFill>
              </a:defRPr>
            </a:pPr>
            <a:r>
              <a:rPr b="1"/>
              <a:t>National Institutes of Health</a:t>
            </a:r>
            <a:r>
              <a:t> (coded </a:t>
            </a:r>
            <a:r>
              <a:rPr b="1"/>
              <a:t>NIH</a:t>
            </a:r>
            <a:r>
              <a:t>)</a:t>
            </a:r>
          </a:p>
          <a:p>
            <a:pPr marL="633599" lvl="2" indent="-252000">
              <a:lnSpc>
                <a:spcPts val="1400"/>
              </a:lnSpc>
              <a:spcBef>
                <a:spcPts val="600"/>
              </a:spcBef>
              <a:buSzPct val="150000"/>
              <a:buChar char="•"/>
              <a:tabLst>
                <a:tab pos="1638300" algn="l"/>
              </a:tabLst>
              <a:defRPr sz="1200">
                <a:solidFill>
                  <a:srgbClr val="FFFFFF"/>
                </a:solidFill>
              </a:defRPr>
            </a:pPr>
            <a:r>
              <a:rPr b="1"/>
              <a:t>National Aeronautics and Space Administration </a:t>
            </a:r>
            <a:r>
              <a:t>(</a:t>
            </a:r>
            <a:r>
              <a:rPr b="1"/>
              <a:t>NASA</a:t>
            </a:r>
            <a:r>
              <a:t>)</a:t>
            </a:r>
          </a:p>
          <a:p>
            <a:pPr marL="633599" lvl="2" indent="-252000">
              <a:lnSpc>
                <a:spcPts val="1400"/>
              </a:lnSpc>
              <a:spcBef>
                <a:spcPts val="600"/>
              </a:spcBef>
              <a:buSzPct val="150000"/>
              <a:buChar char="•"/>
              <a:tabLst>
                <a:tab pos="1638300" algn="l"/>
              </a:tabLst>
              <a:defRPr sz="1200">
                <a:solidFill>
                  <a:srgbClr val="FFFFFF"/>
                </a:solidFill>
              </a:defRPr>
            </a:pPr>
            <a:r>
              <a:t>Images from the public domain include limited copyright, </a:t>
            </a:r>
            <a:br/>
            <a:r>
              <a:t>copyright expired, uncopyrighted, or uncopyrightable material:</a:t>
            </a:r>
          </a:p>
          <a:p>
            <a:pPr marL="900000" lvl="3" indent="-252000">
              <a:lnSpc>
                <a:spcPts val="1400"/>
              </a:lnSpc>
              <a:spcBef>
                <a:spcPts val="600"/>
              </a:spcBef>
              <a:buSzPct val="100000"/>
              <a:buChar char="•"/>
              <a:tabLst>
                <a:tab pos="1638300" algn="l"/>
              </a:tabLst>
              <a:defRPr sz="1200">
                <a:solidFill>
                  <a:srgbClr val="FFFFFF"/>
                </a:solidFill>
              </a:defRPr>
            </a:pPr>
            <a:r>
              <a:rPr b="1"/>
              <a:t>Licenses including: GNU Free Documentation License</a:t>
            </a:r>
            <a:br>
              <a:rPr b="1"/>
            </a:br>
            <a:r>
              <a:rPr u="sng">
                <a:hlinkClick r:id="rId2"/>
              </a:rPr>
              <a:t>http://www.gnu.org/copyleft/fdl.html</a:t>
            </a:r>
          </a:p>
          <a:p>
            <a:pPr marL="900000" lvl="3" indent="-252000">
              <a:lnSpc>
                <a:spcPts val="1400"/>
              </a:lnSpc>
              <a:spcBef>
                <a:spcPts val="600"/>
              </a:spcBef>
              <a:buSzPct val="100000"/>
              <a:buChar char="•"/>
              <a:tabLst>
                <a:tab pos="1638300" algn="l"/>
              </a:tabLst>
              <a:defRPr sz="1200">
                <a:solidFill>
                  <a:srgbClr val="FFFFFF"/>
                </a:solidFill>
              </a:defRPr>
            </a:pPr>
            <a:r>
              <a:rPr b="1"/>
              <a:t>Creative Commons Attribution Share Alike</a:t>
            </a:r>
            <a:br>
              <a:rPr b="1"/>
            </a:br>
            <a:r>
              <a:rPr u="sng">
                <a:hlinkClick r:id="rId3"/>
              </a:rPr>
              <a:t>http://creativecommons.org/licenses/by-sa/3.0/</a:t>
            </a:r>
          </a:p>
          <a:p>
            <a:pPr marL="900000" lvl="3" indent="-252000">
              <a:lnSpc>
                <a:spcPts val="1400"/>
              </a:lnSpc>
              <a:spcBef>
                <a:spcPts val="600"/>
              </a:spcBef>
              <a:buSzPct val="100000"/>
              <a:buChar char="•"/>
              <a:tabLst>
                <a:tab pos="1638300" algn="l"/>
              </a:tabLst>
              <a:defRPr sz="1200" b="1">
                <a:solidFill>
                  <a:srgbClr val="FFFFFF"/>
                </a:solidFill>
              </a:defRPr>
            </a:pPr>
            <a:r>
              <a:t>Wikimedia Commons</a:t>
            </a:r>
          </a:p>
        </p:txBody>
      </p:sp>
      <p:grpSp>
        <p:nvGrpSpPr>
          <p:cNvPr id="795" name="Group 795"/>
          <p:cNvGrpSpPr/>
          <p:nvPr/>
        </p:nvGrpSpPr>
        <p:grpSpPr>
          <a:xfrm>
            <a:off x="6807200" y="5384800"/>
            <a:ext cx="5003800" cy="1841500"/>
            <a:chOff x="0" y="0"/>
            <a:chExt cx="5003800" cy="1841500"/>
          </a:xfrm>
        </p:grpSpPr>
        <p:sp>
          <p:nvSpPr>
            <p:cNvPr id="793" name="Shape 793"/>
            <p:cNvSpPr/>
            <p:nvPr/>
          </p:nvSpPr>
          <p:spPr>
            <a:xfrm>
              <a:off x="0" y="0"/>
              <a:ext cx="5003800" cy="1841500"/>
            </a:xfrm>
            <a:prstGeom prst="rect">
              <a:avLst/>
            </a:prstGeom>
            <a:solidFill>
              <a:srgbClr val="FFFFFF">
                <a:alpha val="80000"/>
              </a:srgbClr>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94" name="Shape 794"/>
            <p:cNvSpPr/>
            <p:nvPr/>
          </p:nvSpPr>
          <p:spPr>
            <a:xfrm>
              <a:off x="246508" y="215900"/>
              <a:ext cx="4508501" cy="14124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0">
                <a:spcBef>
                  <a:spcPts val="1200"/>
                </a:spcBef>
                <a:tabLst>
                  <a:tab pos="1016000" algn="l"/>
                </a:tabLst>
                <a:defRPr sz="2400" b="1"/>
              </a:lvl1pPr>
            </a:lstStyle>
            <a:p>
              <a:r>
                <a:t>NOTE: Where images are edited or moved from or within this file, the accompanying photo credit must be retained.</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PM Ad last slide.pdf"/>
          <p:cNvPicPr>
            <a:picLocks noChangeAspect="1"/>
          </p:cNvPicPr>
          <p:nvPr/>
        </p:nvPicPr>
        <p:blipFill>
          <a:blip r:embed="rId2">
            <a:extLst/>
          </a:blip>
          <a:stretch>
            <a:fillRect/>
          </a:stretch>
        </p:blipFill>
        <p:spPr>
          <a:xfrm>
            <a:off x="-12700" y="-12700"/>
            <a:ext cx="13004800" cy="10007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hape 72"/>
          <p:cNvSpPr>
            <a:spLocks noGrp="1"/>
          </p:cNvSpPr>
          <p:nvPr>
            <p:ph type="title"/>
          </p:nvPr>
        </p:nvSpPr>
        <p:spPr>
          <a:prstGeom prst="rect">
            <a:avLst/>
          </a:prstGeom>
        </p:spPr>
        <p:txBody>
          <a:bodyPr/>
          <a:lstStyle>
            <a:lvl1pPr>
              <a:tabLst>
                <a:tab pos="952500" algn="l"/>
              </a:tabLst>
            </a:lvl1pPr>
          </a:lstStyle>
          <a:p>
            <a:r>
              <a:t>Prokaryotic Chromosomes</a:t>
            </a:r>
          </a:p>
        </p:txBody>
      </p:sp>
      <p:pic>
        <p:nvPicPr>
          <p:cNvPr id="73" name="Bacterial chromosomes full colour.pdf"/>
          <p:cNvPicPr>
            <a:picLocks noChangeAspect="1"/>
          </p:cNvPicPr>
          <p:nvPr/>
        </p:nvPicPr>
        <p:blipFill>
          <a:blip r:embed="rId2">
            <a:extLst/>
          </a:blip>
          <a:stretch>
            <a:fillRect/>
          </a:stretch>
        </p:blipFill>
        <p:spPr>
          <a:xfrm>
            <a:off x="3606800" y="1371600"/>
            <a:ext cx="8686800" cy="6985000"/>
          </a:xfrm>
          <a:prstGeom prst="rect">
            <a:avLst/>
          </a:prstGeom>
          <a:ln w="12700">
            <a:miter lim="400000"/>
          </a:ln>
        </p:spPr>
      </p:pic>
      <p:grpSp>
        <p:nvGrpSpPr>
          <p:cNvPr id="76" name="Group 76"/>
          <p:cNvGrpSpPr/>
          <p:nvPr/>
        </p:nvGrpSpPr>
        <p:grpSpPr>
          <a:xfrm>
            <a:off x="469900" y="3771900"/>
            <a:ext cx="5104766" cy="2126122"/>
            <a:chOff x="0" y="0"/>
            <a:chExt cx="5104765" cy="2126121"/>
          </a:xfrm>
        </p:grpSpPr>
        <p:sp>
          <p:nvSpPr>
            <p:cNvPr id="74" name="Shape 74"/>
            <p:cNvSpPr/>
            <p:nvPr/>
          </p:nvSpPr>
          <p:spPr>
            <a:xfrm>
              <a:off x="0" y="0"/>
              <a:ext cx="3403600" cy="21261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The chromosome is attached to the plasma membrane. Proteins associated with the plasma membrane are responsible for replication. The chromosomal DNA is located in a region of the cytoplasm called the nucleoid. It is not enclosed in a membrane.</a:t>
              </a:r>
            </a:p>
          </p:txBody>
        </p:sp>
        <p:sp>
          <p:nvSpPr>
            <p:cNvPr id="75" name="Shape 75"/>
            <p:cNvSpPr/>
            <p:nvPr/>
          </p:nvSpPr>
          <p:spPr>
            <a:xfrm flipH="1">
              <a:off x="3274111" y="712787"/>
              <a:ext cx="1830655" cy="470121"/>
            </a:xfrm>
            <a:prstGeom prst="line">
              <a:avLst/>
            </a:prstGeom>
            <a:noFill/>
            <a:ln w="25400" cap="flat">
              <a:solidFill>
                <a:srgbClr val="126A93"/>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79" name="Group 79"/>
          <p:cNvGrpSpPr/>
          <p:nvPr/>
        </p:nvGrpSpPr>
        <p:grpSpPr>
          <a:xfrm>
            <a:off x="609600" y="5698966"/>
            <a:ext cx="6313329" cy="2866056"/>
            <a:chOff x="0" y="0"/>
            <a:chExt cx="6313328" cy="2866055"/>
          </a:xfrm>
        </p:grpSpPr>
        <p:sp>
          <p:nvSpPr>
            <p:cNvPr id="77" name="Shape 77"/>
            <p:cNvSpPr/>
            <p:nvPr/>
          </p:nvSpPr>
          <p:spPr>
            <a:xfrm>
              <a:off x="0" y="1806733"/>
              <a:ext cx="4254500" cy="10593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Most bacteria have a single, circular chromosome. This makes them haploid for most genes, unless copies are located on extra-chromosomal plasmids.</a:t>
              </a:r>
            </a:p>
          </p:txBody>
        </p:sp>
        <p:sp>
          <p:nvSpPr>
            <p:cNvPr id="78" name="Shape 78"/>
            <p:cNvSpPr/>
            <p:nvPr/>
          </p:nvSpPr>
          <p:spPr>
            <a:xfrm flipH="1">
              <a:off x="4266842" y="0"/>
              <a:ext cx="2046487" cy="2201983"/>
            </a:xfrm>
            <a:prstGeom prst="line">
              <a:avLst/>
            </a:prstGeom>
            <a:noFill/>
            <a:ln w="25400" cap="flat">
              <a:solidFill>
                <a:srgbClr val="126A93"/>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82" name="Group 82"/>
          <p:cNvGrpSpPr/>
          <p:nvPr/>
        </p:nvGrpSpPr>
        <p:grpSpPr>
          <a:xfrm>
            <a:off x="7868443" y="3771900"/>
            <a:ext cx="5098257" cy="1592722"/>
            <a:chOff x="0" y="0"/>
            <a:chExt cx="5098256" cy="1592721"/>
          </a:xfrm>
        </p:grpSpPr>
        <p:sp>
          <p:nvSpPr>
            <p:cNvPr id="80" name="Shape 80"/>
            <p:cNvSpPr/>
            <p:nvPr/>
          </p:nvSpPr>
          <p:spPr>
            <a:xfrm>
              <a:off x="1516856" y="0"/>
              <a:ext cx="3581401" cy="15927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Plasmids (small circular auxiliary DNA strands) are also found in the cytoplasm. Plasmids replicate independently of the main chromosome and can move between cells by conjugation.</a:t>
              </a:r>
            </a:p>
          </p:txBody>
        </p:sp>
        <p:sp>
          <p:nvSpPr>
            <p:cNvPr id="81" name="Shape 81"/>
            <p:cNvSpPr/>
            <p:nvPr/>
          </p:nvSpPr>
          <p:spPr>
            <a:xfrm flipV="1">
              <a:off x="0" y="827008"/>
              <a:ext cx="1563728" cy="472242"/>
            </a:xfrm>
            <a:prstGeom prst="line">
              <a:avLst/>
            </a:prstGeom>
            <a:noFill/>
            <a:ln w="25400" cap="flat">
              <a:solidFill>
                <a:srgbClr val="126A93"/>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86" name="Group 86"/>
          <p:cNvGrpSpPr/>
          <p:nvPr/>
        </p:nvGrpSpPr>
        <p:grpSpPr>
          <a:xfrm>
            <a:off x="6198274" y="2044700"/>
            <a:ext cx="6247726" cy="1491219"/>
            <a:chOff x="0" y="0"/>
            <a:chExt cx="6247725" cy="1491218"/>
          </a:xfrm>
        </p:grpSpPr>
        <p:sp>
          <p:nvSpPr>
            <p:cNvPr id="83" name="Shape 83"/>
            <p:cNvSpPr/>
            <p:nvPr/>
          </p:nvSpPr>
          <p:spPr>
            <a:xfrm>
              <a:off x="1688425" y="0"/>
              <a:ext cx="4559301"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Cytoplasmic inclusions include aggregations of storage compounds, e.g. glycogen, fatty acids, sulfur, or phosphorus.</a:t>
              </a:r>
            </a:p>
          </p:txBody>
        </p:sp>
        <p:sp>
          <p:nvSpPr>
            <p:cNvPr id="84" name="Shape 84"/>
            <p:cNvSpPr/>
            <p:nvPr/>
          </p:nvSpPr>
          <p:spPr>
            <a:xfrm flipV="1">
              <a:off x="0" y="458708"/>
              <a:ext cx="1684497" cy="918211"/>
            </a:xfrm>
            <a:prstGeom prst="line">
              <a:avLst/>
            </a:prstGeom>
            <a:noFill/>
            <a:ln w="25400" cap="flat">
              <a:solidFill>
                <a:srgbClr val="126A93"/>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5" name="Shape 85"/>
            <p:cNvSpPr/>
            <p:nvPr/>
          </p:nvSpPr>
          <p:spPr>
            <a:xfrm flipV="1">
              <a:off x="228600" y="462914"/>
              <a:ext cx="1458912" cy="1028305"/>
            </a:xfrm>
            <a:prstGeom prst="line">
              <a:avLst/>
            </a:prstGeom>
            <a:noFill/>
            <a:ln w="25400" cap="flat">
              <a:solidFill>
                <a:srgbClr val="126A93"/>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1" animBg="1" advAuto="0"/>
      <p:bldP spid="79" grpId="4" animBg="1" advAuto="0"/>
      <p:bldP spid="82" grpId="3" animBg="1" advAuto="0"/>
      <p:bldP spid="86"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Shape 88"/>
          <p:cNvSpPr>
            <a:spLocks noGrp="1"/>
          </p:cNvSpPr>
          <p:nvPr>
            <p:ph type="title"/>
          </p:nvPr>
        </p:nvSpPr>
        <p:spPr>
          <a:prstGeom prst="rect">
            <a:avLst/>
          </a:prstGeom>
        </p:spPr>
        <p:txBody>
          <a:bodyPr/>
          <a:lstStyle>
            <a:lvl1pPr>
              <a:tabLst>
                <a:tab pos="952500" algn="l"/>
              </a:tabLst>
            </a:lvl1pPr>
          </a:lstStyle>
          <a:p>
            <a:r>
              <a:t>The Bacterial Plasmid</a:t>
            </a:r>
          </a:p>
        </p:txBody>
      </p:sp>
      <p:sp>
        <p:nvSpPr>
          <p:cNvPr id="89" name="Shape 89"/>
          <p:cNvSpPr>
            <a:spLocks noGrp="1"/>
          </p:cNvSpPr>
          <p:nvPr>
            <p:ph type="body" sz="half" idx="1"/>
          </p:nvPr>
        </p:nvSpPr>
        <p:spPr>
          <a:xfrm>
            <a:off x="368300" y="1790700"/>
            <a:ext cx="5636419" cy="7543800"/>
          </a:xfrm>
          <a:prstGeom prst="rect">
            <a:avLst/>
          </a:prstGeom>
        </p:spPr>
        <p:txBody>
          <a:bodyPr/>
          <a:lstStyle/>
          <a:p>
            <a:pPr marL="345600" indent="-345600">
              <a:tabLst>
                <a:tab pos="1016000" algn="l"/>
              </a:tabLst>
            </a:pPr>
            <a:r>
              <a:t>Bacteria commonly contain small circular pieces of DNA called plasmids.</a:t>
            </a:r>
          </a:p>
          <a:p>
            <a:pPr marL="345600" indent="-345600">
              <a:tabLst>
                <a:tab pos="1016000" algn="l"/>
              </a:tabLst>
            </a:pPr>
            <a:r>
              <a:t>The bacterium </a:t>
            </a:r>
            <a:r>
              <a:rPr i="1"/>
              <a:t>Agrobacterium tumefaciens</a:t>
            </a:r>
            <a:r>
              <a:t> often contains the </a:t>
            </a:r>
            <a:r>
              <a:rPr i="1"/>
              <a:t>Ti</a:t>
            </a:r>
            <a:r>
              <a:t> (tumour inducing) plasmid. </a:t>
            </a:r>
          </a:p>
          <a:p>
            <a:pPr marL="345600" indent="-345600">
              <a:tabLst>
                <a:tab pos="1016000" algn="l"/>
              </a:tabLst>
            </a:pPr>
            <a:r>
              <a:t>This plasmid is able to transfer genetic material into plant cells and causes crown gall disease. </a:t>
            </a:r>
          </a:p>
          <a:p>
            <a:pPr marL="680000" lvl="1" indent="-320000">
              <a:tabLst>
                <a:tab pos="1485900" algn="l"/>
              </a:tabLst>
            </a:pPr>
            <a:r>
              <a:t>Several regions on the plasmid help it to infect plants. </a:t>
            </a:r>
          </a:p>
          <a:p>
            <a:pPr marL="680000" lvl="1" indent="-320000">
              <a:tabLst>
                <a:tab pos="1485900" algn="l"/>
              </a:tabLst>
            </a:pPr>
            <a:r>
              <a:t>The plasmid is just over 200,000 bp long and contains 196 genes. </a:t>
            </a:r>
          </a:p>
          <a:p>
            <a:pPr marL="680000" lvl="1" indent="-320000">
              <a:tabLst>
                <a:tab pos="1485900" algn="l"/>
              </a:tabLst>
            </a:pPr>
            <a:r>
              <a:t>The mapping of its genes has made it of great importance in the creation of transgenic plants.</a:t>
            </a:r>
          </a:p>
        </p:txBody>
      </p:sp>
      <p:grpSp>
        <p:nvGrpSpPr>
          <p:cNvPr id="122" name="Group 122"/>
          <p:cNvGrpSpPr/>
          <p:nvPr/>
        </p:nvGrpSpPr>
        <p:grpSpPr>
          <a:xfrm>
            <a:off x="6108700" y="1955800"/>
            <a:ext cx="6769100" cy="5771022"/>
            <a:chOff x="0" y="0"/>
            <a:chExt cx="6769100" cy="5771021"/>
          </a:xfrm>
        </p:grpSpPr>
        <p:sp>
          <p:nvSpPr>
            <p:cNvPr id="90" name="Shape 90"/>
            <p:cNvSpPr/>
            <p:nvPr/>
          </p:nvSpPr>
          <p:spPr>
            <a:xfrm>
              <a:off x="1730372" y="923925"/>
              <a:ext cx="4431369" cy="44323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65" y="21600"/>
                    <a:pt x="21600" y="16765"/>
                    <a:pt x="21600" y="10800"/>
                  </a:cubicBezTo>
                  <a:cubicBezTo>
                    <a:pt x="21600" y="4835"/>
                    <a:pt x="16765" y="0"/>
                    <a:pt x="10800" y="0"/>
                  </a:cubicBezTo>
                  <a:cubicBezTo>
                    <a:pt x="4835" y="0"/>
                    <a:pt x="0" y="4835"/>
                    <a:pt x="0" y="10800"/>
                  </a:cubicBezTo>
                  <a:cubicBezTo>
                    <a:pt x="0" y="16765"/>
                    <a:pt x="4835" y="21600"/>
                    <a:pt x="10800" y="21600"/>
                  </a:cubicBezTo>
                  <a:close/>
                  <a:moveTo>
                    <a:pt x="1267" y="10800"/>
                  </a:moveTo>
                  <a:cubicBezTo>
                    <a:pt x="1267" y="5535"/>
                    <a:pt x="5535" y="1267"/>
                    <a:pt x="10800" y="1267"/>
                  </a:cubicBezTo>
                  <a:cubicBezTo>
                    <a:pt x="16065" y="1267"/>
                    <a:pt x="20333" y="5535"/>
                    <a:pt x="20333" y="10800"/>
                  </a:cubicBezTo>
                  <a:cubicBezTo>
                    <a:pt x="20333" y="16065"/>
                    <a:pt x="16065" y="20333"/>
                    <a:pt x="10800" y="20333"/>
                  </a:cubicBezTo>
                  <a:cubicBezTo>
                    <a:pt x="5535" y="20333"/>
                    <a:pt x="1267" y="16065"/>
                    <a:pt x="1267" y="10800"/>
                  </a:cubicBezTo>
                  <a:close/>
                </a:path>
              </a:pathLst>
            </a:custGeom>
            <a:solidFill>
              <a:srgbClr val="FFFFFF"/>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1" name="Shape 91"/>
            <p:cNvSpPr/>
            <p:nvPr/>
          </p:nvSpPr>
          <p:spPr>
            <a:xfrm>
              <a:off x="1730372" y="923925"/>
              <a:ext cx="4431369" cy="4432302"/>
            </a:xfrm>
            <a:prstGeom prst="ellipse">
              <a:avLst/>
            </a:prstGeom>
            <a:noFill/>
            <a:ln w="6350" cap="flat">
              <a:solidFill>
                <a:srgbClr val="181818"/>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2" name="Shape 92"/>
            <p:cNvSpPr/>
            <p:nvPr/>
          </p:nvSpPr>
          <p:spPr>
            <a:xfrm>
              <a:off x="1990357" y="1183937"/>
              <a:ext cx="3911400" cy="3912275"/>
            </a:xfrm>
            <a:prstGeom prst="ellipse">
              <a:avLst/>
            </a:prstGeom>
            <a:noFill/>
            <a:ln w="6350" cap="flat">
              <a:solidFill>
                <a:srgbClr val="181818"/>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3" name="Shape 93"/>
            <p:cNvSpPr/>
            <p:nvPr/>
          </p:nvSpPr>
          <p:spPr>
            <a:xfrm>
              <a:off x="1730372" y="923925"/>
              <a:ext cx="4431369" cy="4432302"/>
            </a:xfrm>
            <a:prstGeom prst="ellipse">
              <a:avLst/>
            </a:prstGeom>
            <a:noFill/>
            <a:ln w="6350" cap="flat">
              <a:solidFill>
                <a:srgbClr val="181818"/>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4" name="Shape 94"/>
            <p:cNvSpPr/>
            <p:nvPr/>
          </p:nvSpPr>
          <p:spPr>
            <a:xfrm>
              <a:off x="1990357" y="1183937"/>
              <a:ext cx="3911400" cy="3912275"/>
            </a:xfrm>
            <a:prstGeom prst="ellipse">
              <a:avLst/>
            </a:prstGeom>
            <a:noFill/>
            <a:ln w="6350" cap="flat">
              <a:solidFill>
                <a:srgbClr val="181818"/>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5" name="Shape 95"/>
            <p:cNvSpPr/>
            <p:nvPr/>
          </p:nvSpPr>
          <p:spPr>
            <a:xfrm>
              <a:off x="4875679" y="1189046"/>
              <a:ext cx="609621" cy="531354"/>
            </a:xfrm>
            <a:custGeom>
              <a:avLst/>
              <a:gdLst/>
              <a:ahLst/>
              <a:cxnLst>
                <a:cxn ang="0">
                  <a:pos x="wd2" y="hd2"/>
                </a:cxn>
                <a:cxn ang="5400000">
                  <a:pos x="wd2" y="hd2"/>
                </a:cxn>
                <a:cxn ang="10800000">
                  <a:pos x="wd2" y="hd2"/>
                </a:cxn>
                <a:cxn ang="16200000">
                  <a:pos x="wd2" y="hd2"/>
                </a:cxn>
              </a:cxnLst>
              <a:rect l="0" t="0" r="r" b="b"/>
              <a:pathLst>
                <a:path w="21600" h="21600" extrusionOk="0">
                  <a:moveTo>
                    <a:pt x="21600" y="14427"/>
                  </a:moveTo>
                  <a:cubicBezTo>
                    <a:pt x="16503" y="8783"/>
                    <a:pt x="10756" y="3907"/>
                    <a:pt x="4480" y="0"/>
                  </a:cubicBezTo>
                  <a:lnTo>
                    <a:pt x="0" y="9253"/>
                  </a:lnTo>
                  <a:cubicBezTo>
                    <a:pt x="5410" y="12609"/>
                    <a:pt x="10375" y="16780"/>
                    <a:pt x="14799" y="21600"/>
                  </a:cubicBezTo>
                  <a:lnTo>
                    <a:pt x="21600" y="14427"/>
                  </a:lnTo>
                  <a:close/>
                </a:path>
              </a:pathLst>
            </a:custGeom>
            <a:solidFill>
              <a:srgbClr val="0075C9"/>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6" name="Shape 96"/>
            <p:cNvSpPr/>
            <p:nvPr/>
          </p:nvSpPr>
          <p:spPr>
            <a:xfrm>
              <a:off x="2430013" y="1150469"/>
              <a:ext cx="651642" cy="552785"/>
            </a:xfrm>
            <a:custGeom>
              <a:avLst/>
              <a:gdLst/>
              <a:ahLst/>
              <a:cxnLst>
                <a:cxn ang="0">
                  <a:pos x="wd2" y="hd2"/>
                </a:cxn>
                <a:cxn ang="5400000">
                  <a:pos x="wd2" y="hd2"/>
                </a:cxn>
                <a:cxn ang="10800000">
                  <a:pos x="wd2" y="hd2"/>
                </a:cxn>
                <a:cxn ang="16200000">
                  <a:pos x="wd2" y="hd2"/>
                </a:cxn>
              </a:cxnLst>
              <a:rect l="0" t="0" r="r" b="b"/>
              <a:pathLst>
                <a:path w="21600" h="21600" extrusionOk="0">
                  <a:moveTo>
                    <a:pt x="17742" y="0"/>
                  </a:moveTo>
                  <a:cubicBezTo>
                    <a:pt x="11220" y="3799"/>
                    <a:pt x="5251" y="8706"/>
                    <a:pt x="0" y="14511"/>
                  </a:cubicBezTo>
                  <a:lnTo>
                    <a:pt x="6189" y="21600"/>
                  </a:lnTo>
                  <a:cubicBezTo>
                    <a:pt x="10764" y="16606"/>
                    <a:pt x="15948" y="12382"/>
                    <a:pt x="21600" y="9096"/>
                  </a:cubicBezTo>
                  <a:lnTo>
                    <a:pt x="17742" y="0"/>
                  </a:lnTo>
                  <a:close/>
                </a:path>
              </a:pathLst>
            </a:custGeom>
            <a:solidFill>
              <a:srgbClr val="005475"/>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7" name="Shape 97"/>
            <p:cNvSpPr/>
            <p:nvPr/>
          </p:nvSpPr>
          <p:spPr>
            <a:xfrm>
              <a:off x="1842971" y="1984662"/>
              <a:ext cx="430070" cy="535185"/>
            </a:xfrm>
            <a:custGeom>
              <a:avLst/>
              <a:gdLst/>
              <a:ahLst/>
              <a:cxnLst>
                <a:cxn ang="0">
                  <a:pos x="wd2" y="hd2"/>
                </a:cxn>
                <a:cxn ang="5400000">
                  <a:pos x="wd2" y="hd2"/>
                </a:cxn>
                <a:cxn ang="10800000">
                  <a:pos x="wd2" y="hd2"/>
                </a:cxn>
                <a:cxn ang="16200000">
                  <a:pos x="wd2" y="hd2"/>
                </a:cxn>
              </a:cxnLst>
              <a:rect l="0" t="0" r="r" b="b"/>
              <a:pathLst>
                <a:path w="21600" h="21600" extrusionOk="0">
                  <a:moveTo>
                    <a:pt x="0" y="18225"/>
                  </a:moveTo>
                  <a:lnTo>
                    <a:pt x="12376" y="21600"/>
                  </a:lnTo>
                  <a:cubicBezTo>
                    <a:pt x="14721" y="15954"/>
                    <a:pt x="17813" y="10584"/>
                    <a:pt x="21600" y="5585"/>
                  </a:cubicBezTo>
                  <a:lnTo>
                    <a:pt x="10533" y="0"/>
                  </a:lnTo>
                  <a:cubicBezTo>
                    <a:pt x="6209" y="5686"/>
                    <a:pt x="2675" y="11797"/>
                    <a:pt x="0" y="18225"/>
                  </a:cubicBezTo>
                  <a:close/>
                </a:path>
              </a:pathLst>
            </a:custGeom>
            <a:solidFill>
              <a:srgbClr val="006F9C"/>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8" name="Shape 98"/>
            <p:cNvSpPr/>
            <p:nvPr/>
          </p:nvSpPr>
          <p:spPr>
            <a:xfrm>
              <a:off x="5620598" y="1983812"/>
              <a:ext cx="424325" cy="540987"/>
            </a:xfrm>
            <a:custGeom>
              <a:avLst/>
              <a:gdLst/>
              <a:ahLst/>
              <a:cxnLst>
                <a:cxn ang="0">
                  <a:pos x="wd2" y="hd2"/>
                </a:cxn>
                <a:cxn ang="5400000">
                  <a:pos x="wd2" y="hd2"/>
                </a:cxn>
                <a:cxn ang="10800000">
                  <a:pos x="wd2" y="hd2"/>
                </a:cxn>
                <a:cxn ang="16200000">
                  <a:pos x="wd2" y="hd2"/>
                </a:cxn>
              </a:cxnLst>
              <a:rect l="0" t="0" r="r" b="b"/>
              <a:pathLst>
                <a:path w="21600" h="21600" extrusionOk="0">
                  <a:moveTo>
                    <a:pt x="11111" y="0"/>
                  </a:moveTo>
                  <a:lnTo>
                    <a:pt x="0" y="5657"/>
                  </a:lnTo>
                  <a:cubicBezTo>
                    <a:pt x="3850" y="10632"/>
                    <a:pt x="6987" y="15979"/>
                    <a:pt x="9357" y="21600"/>
                  </a:cubicBezTo>
                  <a:lnTo>
                    <a:pt x="21600" y="17566"/>
                  </a:lnTo>
                  <a:cubicBezTo>
                    <a:pt x="18908" y="11376"/>
                    <a:pt x="15392" y="5487"/>
                    <a:pt x="11111" y="0"/>
                  </a:cubicBezTo>
                  <a:close/>
                </a:path>
              </a:pathLst>
            </a:custGeom>
            <a:solidFill>
              <a:srgbClr val="006F9C"/>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9" name="Shape 99"/>
            <p:cNvSpPr/>
            <p:nvPr/>
          </p:nvSpPr>
          <p:spPr>
            <a:xfrm>
              <a:off x="5563240" y="3184783"/>
              <a:ext cx="599434" cy="11947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209" y="286"/>
                  </a:lnTo>
                  <a:cubicBezTo>
                    <a:pt x="11786" y="7266"/>
                    <a:pt x="7351" y="13738"/>
                    <a:pt x="0" y="19137"/>
                  </a:cubicBezTo>
                  <a:lnTo>
                    <a:pt x="8010" y="21600"/>
                  </a:lnTo>
                  <a:cubicBezTo>
                    <a:pt x="16334" y="15412"/>
                    <a:pt x="21284" y="7991"/>
                    <a:pt x="21600" y="0"/>
                  </a:cubicBezTo>
                  <a:close/>
                </a:path>
              </a:pathLst>
            </a:custGeom>
            <a:solidFill>
              <a:srgbClr val="FF85FF"/>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00" name="Shape 100"/>
            <p:cNvSpPr/>
            <p:nvPr/>
          </p:nvSpPr>
          <p:spPr>
            <a:xfrm>
              <a:off x="4638879" y="4689773"/>
              <a:ext cx="667490" cy="527412"/>
            </a:xfrm>
            <a:custGeom>
              <a:avLst/>
              <a:gdLst/>
              <a:ahLst/>
              <a:cxnLst>
                <a:cxn ang="0">
                  <a:pos x="wd2" y="hd2"/>
                </a:cxn>
                <a:cxn ang="5400000">
                  <a:pos x="wd2" y="hd2"/>
                </a:cxn>
                <a:cxn ang="10800000">
                  <a:pos x="wd2" y="hd2"/>
                </a:cxn>
                <a:cxn ang="16200000">
                  <a:pos x="wd2" y="hd2"/>
                </a:cxn>
              </a:cxnLst>
              <a:rect l="0" t="0" r="r" b="b"/>
              <a:pathLst>
                <a:path w="21600" h="21600" extrusionOk="0">
                  <a:moveTo>
                    <a:pt x="2790" y="21600"/>
                  </a:moveTo>
                  <a:cubicBezTo>
                    <a:pt x="9617" y="18356"/>
                    <a:pt x="15942" y="13828"/>
                    <a:pt x="21600" y="8257"/>
                  </a:cubicBezTo>
                  <a:lnTo>
                    <a:pt x="16275" y="0"/>
                  </a:lnTo>
                  <a:cubicBezTo>
                    <a:pt x="11370" y="4799"/>
                    <a:pt x="5897" y="8708"/>
                    <a:pt x="0" y="11534"/>
                  </a:cubicBezTo>
                  <a:lnTo>
                    <a:pt x="2790" y="21600"/>
                  </a:lnTo>
                  <a:close/>
                </a:path>
              </a:pathLst>
            </a:custGeom>
            <a:solidFill>
              <a:srgbClr val="73FCD6"/>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01" name="Shape 101"/>
            <p:cNvSpPr/>
            <p:nvPr/>
          </p:nvSpPr>
          <p:spPr>
            <a:xfrm>
              <a:off x="1976842" y="4033255"/>
              <a:ext cx="1442087" cy="1248903"/>
            </a:xfrm>
            <a:custGeom>
              <a:avLst/>
              <a:gdLst/>
              <a:ahLst/>
              <a:cxnLst>
                <a:cxn ang="0">
                  <a:pos x="wd2" y="hd2"/>
                </a:cxn>
                <a:cxn ang="5400000">
                  <a:pos x="wd2" y="hd2"/>
                </a:cxn>
                <a:cxn ang="10800000">
                  <a:pos x="wd2" y="hd2"/>
                </a:cxn>
                <a:cxn ang="16200000">
                  <a:pos x="wd2" y="hd2"/>
                </a:cxn>
              </a:cxnLst>
              <a:rect l="0" t="0" r="r" b="b"/>
              <a:pathLst>
                <a:path w="21600" h="21600" extrusionOk="0">
                  <a:moveTo>
                    <a:pt x="20861" y="21600"/>
                  </a:moveTo>
                  <a:lnTo>
                    <a:pt x="21600" y="17163"/>
                  </a:lnTo>
                  <a:cubicBezTo>
                    <a:pt x="13670" y="14607"/>
                    <a:pt x="7099" y="8301"/>
                    <a:pt x="3406" y="0"/>
                  </a:cubicBezTo>
                  <a:lnTo>
                    <a:pt x="0" y="2193"/>
                  </a:lnTo>
                  <a:cubicBezTo>
                    <a:pt x="4243" y="11637"/>
                    <a:pt x="11782" y="18784"/>
                    <a:pt x="20861" y="21600"/>
                  </a:cubicBezTo>
                  <a:close/>
                </a:path>
              </a:pathLst>
            </a:custGeom>
            <a:solidFill>
              <a:srgbClr val="FFD479"/>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02" name="Shape 102"/>
            <p:cNvSpPr/>
            <p:nvPr/>
          </p:nvSpPr>
          <p:spPr>
            <a:xfrm rot="1986454">
              <a:off x="3560314" y="782168"/>
              <a:ext cx="651641" cy="552786"/>
            </a:xfrm>
            <a:custGeom>
              <a:avLst/>
              <a:gdLst/>
              <a:ahLst/>
              <a:cxnLst>
                <a:cxn ang="0">
                  <a:pos x="wd2" y="hd2"/>
                </a:cxn>
                <a:cxn ang="5400000">
                  <a:pos x="wd2" y="hd2"/>
                </a:cxn>
                <a:cxn ang="10800000">
                  <a:pos x="wd2" y="hd2"/>
                </a:cxn>
                <a:cxn ang="16200000">
                  <a:pos x="wd2" y="hd2"/>
                </a:cxn>
              </a:cxnLst>
              <a:rect l="0" t="0" r="r" b="b"/>
              <a:pathLst>
                <a:path w="21600" h="21600" extrusionOk="0">
                  <a:moveTo>
                    <a:pt x="17742" y="0"/>
                  </a:moveTo>
                  <a:cubicBezTo>
                    <a:pt x="11220" y="3799"/>
                    <a:pt x="5251" y="8706"/>
                    <a:pt x="0" y="14511"/>
                  </a:cubicBezTo>
                  <a:lnTo>
                    <a:pt x="6189" y="21600"/>
                  </a:lnTo>
                  <a:cubicBezTo>
                    <a:pt x="10764" y="16606"/>
                    <a:pt x="15948" y="12382"/>
                    <a:pt x="21600" y="9096"/>
                  </a:cubicBezTo>
                  <a:lnTo>
                    <a:pt x="17742" y="0"/>
                  </a:lnTo>
                  <a:close/>
                </a:path>
              </a:pathLst>
            </a:custGeom>
            <a:solidFill>
              <a:srgbClr val="84B2D4"/>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03" name="Shape 103"/>
            <p:cNvSpPr/>
            <p:nvPr/>
          </p:nvSpPr>
          <p:spPr>
            <a:xfrm>
              <a:off x="228600" y="152400"/>
              <a:ext cx="2959100"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Auxin production: interferes with auxin regulated plant development processes</a:t>
              </a:r>
            </a:p>
          </p:txBody>
        </p:sp>
        <p:sp>
          <p:nvSpPr>
            <p:cNvPr id="104" name="Shape 104"/>
            <p:cNvSpPr/>
            <p:nvPr/>
          </p:nvSpPr>
          <p:spPr>
            <a:xfrm>
              <a:off x="3429000" y="0"/>
              <a:ext cx="331470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Cytokinin production (controls cell division in plants)</a:t>
              </a:r>
            </a:p>
          </p:txBody>
        </p:sp>
        <p:sp>
          <p:nvSpPr>
            <p:cNvPr id="105" name="Shape 105"/>
            <p:cNvSpPr/>
            <p:nvPr/>
          </p:nvSpPr>
          <p:spPr>
            <a:xfrm>
              <a:off x="2819400" y="1905000"/>
              <a:ext cx="2489200"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Transfer DNA region (integrated into host genome) (20,000 bp)</a:t>
              </a:r>
            </a:p>
          </p:txBody>
        </p:sp>
        <p:sp>
          <p:nvSpPr>
            <p:cNvPr id="106" name="Shape 106"/>
            <p:cNvSpPr/>
            <p:nvPr/>
          </p:nvSpPr>
          <p:spPr>
            <a:xfrm>
              <a:off x="5638800" y="876300"/>
              <a:ext cx="113030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Opine synthesis</a:t>
              </a:r>
            </a:p>
          </p:txBody>
        </p:sp>
        <p:sp>
          <p:nvSpPr>
            <p:cNvPr id="107" name="Shape 107"/>
            <p:cNvSpPr/>
            <p:nvPr/>
          </p:nvSpPr>
          <p:spPr>
            <a:xfrm>
              <a:off x="2565400" y="3606800"/>
              <a:ext cx="2971800"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pPr>
              <a:r>
                <a:t>Catabolism of opines (used as a nitrogen and energy source by </a:t>
              </a:r>
              <a:r>
                <a:rPr i="1"/>
                <a:t>Agrobacterium</a:t>
              </a:r>
              <a:r>
                <a:t>)</a:t>
              </a:r>
            </a:p>
          </p:txBody>
        </p:sp>
        <p:sp>
          <p:nvSpPr>
            <p:cNvPr id="108" name="Shape 108"/>
            <p:cNvSpPr/>
            <p:nvPr/>
          </p:nvSpPr>
          <p:spPr>
            <a:xfrm>
              <a:off x="1155700" y="5054600"/>
              <a:ext cx="140970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Virulence region A - H</a:t>
              </a:r>
            </a:p>
          </p:txBody>
        </p:sp>
        <p:sp>
          <p:nvSpPr>
            <p:cNvPr id="109" name="Shape 109"/>
            <p:cNvSpPr/>
            <p:nvPr/>
          </p:nvSpPr>
          <p:spPr>
            <a:xfrm>
              <a:off x="4470400" y="5511800"/>
              <a:ext cx="21209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Origin of replication</a:t>
              </a:r>
            </a:p>
          </p:txBody>
        </p:sp>
        <p:grpSp>
          <p:nvGrpSpPr>
            <p:cNvPr id="113" name="Group 113"/>
            <p:cNvGrpSpPr/>
            <p:nvPr/>
          </p:nvGrpSpPr>
          <p:grpSpPr>
            <a:xfrm>
              <a:off x="2171700" y="1337762"/>
              <a:ext cx="3520479" cy="1179974"/>
              <a:chOff x="0" y="0"/>
              <a:chExt cx="3520478" cy="1179973"/>
            </a:xfrm>
          </p:grpSpPr>
          <p:sp>
            <p:nvSpPr>
              <p:cNvPr id="110" name="Shape 110"/>
              <p:cNvSpPr/>
              <p:nvPr/>
            </p:nvSpPr>
            <p:spPr>
              <a:xfrm>
                <a:off x="108623" y="0"/>
                <a:ext cx="3314503" cy="1135571"/>
              </a:xfrm>
              <a:custGeom>
                <a:avLst/>
                <a:gdLst/>
                <a:ahLst/>
                <a:cxnLst>
                  <a:cxn ang="0">
                    <a:pos x="wd2" y="hd2"/>
                  </a:cxn>
                  <a:cxn ang="5400000">
                    <a:pos x="wd2" y="hd2"/>
                  </a:cxn>
                  <a:cxn ang="10800000">
                    <a:pos x="wd2" y="hd2"/>
                  </a:cxn>
                  <a:cxn ang="16200000">
                    <a:pos x="wd2" y="hd2"/>
                  </a:cxn>
                </a:cxnLst>
                <a:rect l="0" t="0" r="r" b="b"/>
                <a:pathLst>
                  <a:path w="21600" h="14709" extrusionOk="0">
                    <a:moveTo>
                      <a:pt x="21600" y="14309"/>
                    </a:moveTo>
                    <a:cubicBezTo>
                      <a:pt x="15904" y="-6891"/>
                      <a:pt x="3836" y="-2643"/>
                      <a:pt x="0" y="14709"/>
                    </a:cubicBezTo>
                  </a:path>
                </a:pathLst>
              </a:custGeom>
              <a:noFill/>
              <a:ln w="50800" cap="flat">
                <a:solidFill>
                  <a:srgbClr val="126A93"/>
                </a:solidFill>
                <a:prstDash val="solid"/>
                <a:miter lim="400000"/>
              </a:ln>
              <a:effectLst/>
            </p:spPr>
            <p:txBody>
              <a:bodyPr wrap="square" lIns="50800" tIns="50800" rIns="50800" bIns="50800" numCol="1" anchor="t">
                <a:noAutofit/>
              </a:bodyPr>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111" name="Shape 111"/>
              <p:cNvSpPr/>
              <p:nvPr/>
            </p:nvSpPr>
            <p:spPr>
              <a:xfrm>
                <a:off x="0" y="1087937"/>
                <a:ext cx="208399" cy="92037"/>
              </a:xfrm>
              <a:prstGeom prst="line">
                <a:avLst/>
              </a:prstGeom>
              <a:noFill/>
              <a:ln w="50800" cap="flat">
                <a:solidFill>
                  <a:srgbClr val="126A93"/>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12" name="Shape 112"/>
              <p:cNvSpPr/>
              <p:nvPr/>
            </p:nvSpPr>
            <p:spPr>
              <a:xfrm flipH="1">
                <a:off x="3317321" y="1069709"/>
                <a:ext cx="203158" cy="103093"/>
              </a:xfrm>
              <a:prstGeom prst="line">
                <a:avLst/>
              </a:prstGeom>
              <a:noFill/>
              <a:ln w="50800" cap="flat">
                <a:solidFill>
                  <a:srgbClr val="126A93"/>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114" name="Shape 114"/>
            <p:cNvSpPr/>
            <p:nvPr/>
          </p:nvSpPr>
          <p:spPr>
            <a:xfrm flipH="1" flipV="1">
              <a:off x="1916112" y="914201"/>
              <a:ext cx="562294" cy="451923"/>
            </a:xfrm>
            <a:prstGeom prst="line">
              <a:avLst/>
            </a:prstGeom>
            <a:noFill/>
            <a:ln w="25400" cap="flat">
              <a:solidFill>
                <a:srgbClr val="126A93"/>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15" name="Shape 115"/>
            <p:cNvSpPr/>
            <p:nvPr/>
          </p:nvSpPr>
          <p:spPr>
            <a:xfrm flipV="1">
              <a:off x="4068365" y="540226"/>
              <a:ext cx="198478" cy="338932"/>
            </a:xfrm>
            <a:prstGeom prst="line">
              <a:avLst/>
            </a:prstGeom>
            <a:noFill/>
            <a:ln w="25400" cap="flat">
              <a:solidFill>
                <a:srgbClr val="126A93"/>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16" name="Shape 116"/>
            <p:cNvSpPr/>
            <p:nvPr/>
          </p:nvSpPr>
          <p:spPr>
            <a:xfrm flipV="1">
              <a:off x="5300265" y="1155223"/>
              <a:ext cx="495936" cy="219235"/>
            </a:xfrm>
            <a:prstGeom prst="line">
              <a:avLst/>
            </a:prstGeom>
            <a:noFill/>
            <a:ln w="25400" cap="flat">
              <a:solidFill>
                <a:srgbClr val="126A93"/>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17" name="Shape 117"/>
            <p:cNvSpPr/>
            <p:nvPr/>
          </p:nvSpPr>
          <p:spPr>
            <a:xfrm>
              <a:off x="5160565" y="5159057"/>
              <a:ext cx="309485" cy="314683"/>
            </a:xfrm>
            <a:prstGeom prst="line">
              <a:avLst/>
            </a:prstGeom>
            <a:noFill/>
            <a:ln w="25400" cap="flat">
              <a:solidFill>
                <a:srgbClr val="126A93"/>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18" name="Shape 118"/>
            <p:cNvSpPr/>
            <p:nvPr/>
          </p:nvSpPr>
          <p:spPr>
            <a:xfrm flipH="1">
              <a:off x="5301694" y="3901757"/>
              <a:ext cx="582772" cy="107792"/>
            </a:xfrm>
            <a:prstGeom prst="line">
              <a:avLst/>
            </a:prstGeom>
            <a:noFill/>
            <a:ln w="25400" cap="flat">
              <a:solidFill>
                <a:srgbClr val="126A93"/>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19" name="Shape 119"/>
            <p:cNvSpPr/>
            <p:nvPr/>
          </p:nvSpPr>
          <p:spPr>
            <a:xfrm flipH="1">
              <a:off x="2354381" y="4847867"/>
              <a:ext cx="326510" cy="364174"/>
            </a:xfrm>
            <a:prstGeom prst="line">
              <a:avLst/>
            </a:prstGeom>
            <a:noFill/>
            <a:ln w="25400" cap="flat">
              <a:solidFill>
                <a:srgbClr val="126A93"/>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0" name="Shape 120"/>
            <p:cNvSpPr/>
            <p:nvPr/>
          </p:nvSpPr>
          <p:spPr>
            <a:xfrm>
              <a:off x="0" y="2616200"/>
              <a:ext cx="171450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Border of transfer region</a:t>
              </a:r>
            </a:p>
          </p:txBody>
        </p:sp>
        <p:sp>
          <p:nvSpPr>
            <p:cNvPr id="121" name="Shape 121"/>
            <p:cNvSpPr/>
            <p:nvPr/>
          </p:nvSpPr>
          <p:spPr>
            <a:xfrm flipH="1">
              <a:off x="1218385" y="2304653"/>
              <a:ext cx="613987" cy="511857"/>
            </a:xfrm>
            <a:prstGeom prst="line">
              <a:avLst/>
            </a:prstGeom>
            <a:noFill/>
            <a:ln w="25400" cap="flat">
              <a:solidFill>
                <a:srgbClr val="126A93"/>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1"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nvSpPr>
        <p:spPr>
          <a:xfrm>
            <a:off x="8763000" y="-12700"/>
            <a:ext cx="4495800" cy="97790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125" name="Chromosome.png"/>
          <p:cNvPicPr>
            <a:picLocks noChangeAspect="1"/>
          </p:cNvPicPr>
          <p:nvPr/>
        </p:nvPicPr>
        <p:blipFill>
          <a:blip r:embed="rId2">
            <a:extLst/>
          </a:blip>
          <a:stretch>
            <a:fillRect/>
          </a:stretch>
        </p:blipFill>
        <p:spPr>
          <a:xfrm>
            <a:off x="8330898" y="-7086"/>
            <a:ext cx="4686609" cy="3086101"/>
          </a:xfrm>
          <a:prstGeom prst="rect">
            <a:avLst/>
          </a:prstGeom>
          <a:ln w="25400">
            <a:solidFill>
              <a:srgbClr val="FFFFFF"/>
            </a:solidFill>
            <a:miter lim="400000"/>
          </a:ln>
        </p:spPr>
      </p:pic>
      <p:pic>
        <p:nvPicPr>
          <p:cNvPr id="126" name="Human X&amp;Y Chromosomes.png"/>
          <p:cNvPicPr>
            <a:picLocks noChangeAspect="1"/>
          </p:cNvPicPr>
          <p:nvPr/>
        </p:nvPicPr>
        <p:blipFill>
          <a:blip r:embed="rId3">
            <a:extLst/>
          </a:blip>
          <a:stretch>
            <a:fillRect/>
          </a:stretch>
        </p:blipFill>
        <p:spPr>
          <a:xfrm>
            <a:off x="8331203" y="3081706"/>
            <a:ext cx="4686301" cy="2941521"/>
          </a:xfrm>
          <a:prstGeom prst="rect">
            <a:avLst/>
          </a:prstGeom>
          <a:ln w="25400">
            <a:solidFill>
              <a:srgbClr val="FFFFFF"/>
            </a:solidFill>
            <a:miter lim="400000"/>
          </a:ln>
        </p:spPr>
      </p:pic>
      <p:pic>
        <p:nvPicPr>
          <p:cNvPr id="127" name="Chromosomes Meiosis TEM.png"/>
          <p:cNvPicPr>
            <a:picLocks noChangeAspect="1"/>
          </p:cNvPicPr>
          <p:nvPr/>
        </p:nvPicPr>
        <p:blipFill>
          <a:blip r:embed="rId4">
            <a:extLst/>
          </a:blip>
          <a:stretch>
            <a:fillRect/>
          </a:stretch>
        </p:blipFill>
        <p:spPr>
          <a:xfrm>
            <a:off x="8331206" y="6032549"/>
            <a:ext cx="4686301" cy="3730294"/>
          </a:xfrm>
          <a:prstGeom prst="rect">
            <a:avLst/>
          </a:prstGeom>
          <a:ln w="25400">
            <a:solidFill>
              <a:srgbClr val="FFFFFF"/>
            </a:solidFill>
            <a:miter lim="400000"/>
          </a:ln>
        </p:spPr>
      </p:pic>
      <p:sp>
        <p:nvSpPr>
          <p:cNvPr id="128" name="Shape 128"/>
          <p:cNvSpPr>
            <a:spLocks noGrp="1"/>
          </p:cNvSpPr>
          <p:nvPr>
            <p:ph type="title"/>
          </p:nvPr>
        </p:nvSpPr>
        <p:spPr>
          <a:xfrm>
            <a:off x="381000" y="368300"/>
            <a:ext cx="9623029" cy="1671291"/>
          </a:xfrm>
          <a:prstGeom prst="rect">
            <a:avLst/>
          </a:prstGeom>
        </p:spPr>
        <p:txBody>
          <a:bodyPr/>
          <a:lstStyle>
            <a:lvl1pPr>
              <a:tabLst>
                <a:tab pos="952500" algn="l"/>
              </a:tabLst>
            </a:lvl1pPr>
          </a:lstStyle>
          <a:p>
            <a:r>
              <a:t>Eukaryotic Chromosomes</a:t>
            </a:r>
          </a:p>
        </p:txBody>
      </p:sp>
      <p:sp>
        <p:nvSpPr>
          <p:cNvPr id="129" name="Shape 129"/>
          <p:cNvSpPr>
            <a:spLocks noGrp="1"/>
          </p:cNvSpPr>
          <p:nvPr>
            <p:ph type="body" idx="1"/>
          </p:nvPr>
        </p:nvSpPr>
        <p:spPr>
          <a:xfrm>
            <a:off x="368300" y="2387600"/>
            <a:ext cx="7440960" cy="7216875"/>
          </a:xfrm>
          <a:prstGeom prst="rect">
            <a:avLst/>
          </a:prstGeom>
        </p:spPr>
        <p:txBody>
          <a:bodyPr/>
          <a:lstStyle/>
          <a:p>
            <a:pPr>
              <a:lnSpc>
                <a:spcPts val="3200"/>
              </a:lnSpc>
              <a:tabLst>
                <a:tab pos="1016000" algn="l"/>
              </a:tabLst>
            </a:pPr>
            <a:r>
              <a:rPr dirty="0"/>
              <a:t>Chromosomes are a single long molecule of DNA coiled around histone proteins. They can be viewed in different forms by using a variety of microscopes:</a:t>
            </a:r>
          </a:p>
          <a:p>
            <a:pPr marL="720000" lvl="1" indent="-360000">
              <a:lnSpc>
                <a:spcPts val="2800"/>
              </a:lnSpc>
              <a:spcBef>
                <a:spcPts val="1000"/>
              </a:spcBef>
              <a:buClr>
                <a:schemeClr val="tx2">
                  <a:lumMod val="10000"/>
                </a:schemeClr>
              </a:buClr>
              <a:tabLst>
                <a:tab pos="1384300" algn="l"/>
              </a:tabLst>
            </a:pPr>
            <a:r>
              <a:rPr b="1" dirty="0">
                <a:solidFill>
                  <a:srgbClr val="006994"/>
                </a:solidFill>
              </a:rPr>
              <a:t>A: Light microscope</a:t>
            </a:r>
            <a:r>
              <a:rPr dirty="0"/>
              <a:t> view of a chromosome</a:t>
            </a:r>
            <a:br>
              <a:rPr dirty="0"/>
            </a:br>
            <a:r>
              <a:rPr dirty="0"/>
              <a:t>from the salivary glands of the fly </a:t>
            </a:r>
            <a:r>
              <a:rPr i="1" dirty="0"/>
              <a:t>Simulium</a:t>
            </a:r>
            <a:r>
              <a:rPr dirty="0"/>
              <a:t>.</a:t>
            </a:r>
          </a:p>
          <a:p>
            <a:pPr lvl="2">
              <a:lnSpc>
                <a:spcPts val="2500"/>
              </a:lnSpc>
              <a:spcBef>
                <a:spcPts val="1000"/>
              </a:spcBef>
              <a:buClr>
                <a:schemeClr val="tx2">
                  <a:lumMod val="10000"/>
                </a:schemeClr>
              </a:buClr>
              <a:buSzPct val="125000"/>
              <a:tabLst>
                <a:tab pos="1638300" algn="l"/>
              </a:tabLst>
            </a:pPr>
            <a:r>
              <a:rPr b="1" dirty="0">
                <a:solidFill>
                  <a:srgbClr val="006994"/>
                </a:solidFill>
              </a:rPr>
              <a:t>Banding</a:t>
            </a:r>
            <a:r>
              <a:rPr dirty="0">
                <a:solidFill>
                  <a:srgbClr val="006994"/>
                </a:solidFill>
              </a:rPr>
              <a:t>:</a:t>
            </a:r>
            <a:r>
              <a:rPr dirty="0"/>
              <a:t> groups of genes stained light and dark.</a:t>
            </a:r>
          </a:p>
          <a:p>
            <a:pPr lvl="2">
              <a:lnSpc>
                <a:spcPts val="2500"/>
              </a:lnSpc>
              <a:spcBef>
                <a:spcPts val="2000"/>
              </a:spcBef>
              <a:buClr>
                <a:schemeClr val="tx2">
                  <a:lumMod val="10000"/>
                </a:schemeClr>
              </a:buClr>
              <a:buSzPct val="125000"/>
              <a:tabLst>
                <a:tab pos="1638300" algn="l"/>
              </a:tabLst>
            </a:pPr>
            <a:r>
              <a:rPr b="1" dirty="0">
                <a:solidFill>
                  <a:srgbClr val="006994"/>
                </a:solidFill>
              </a:rPr>
              <a:t>Puffing</a:t>
            </a:r>
            <a:r>
              <a:rPr dirty="0">
                <a:solidFill>
                  <a:srgbClr val="006994"/>
                </a:solidFill>
              </a:rPr>
              <a:t>:</a:t>
            </a:r>
            <a:r>
              <a:rPr dirty="0"/>
              <a:t> areas of transcription (mRNA production).</a:t>
            </a:r>
          </a:p>
          <a:p>
            <a:pPr marL="660000" lvl="1" indent="-300000">
              <a:lnSpc>
                <a:spcPts val="3200"/>
              </a:lnSpc>
              <a:spcBef>
                <a:spcPts val="1000"/>
              </a:spcBef>
              <a:buClr>
                <a:schemeClr val="tx2">
                  <a:lumMod val="10000"/>
                </a:schemeClr>
              </a:buClr>
              <a:tabLst>
                <a:tab pos="1384300" algn="l"/>
              </a:tabLst>
              <a:defRPr sz="2400"/>
            </a:pPr>
            <a:r>
              <a:rPr sz="2000" b="1" dirty="0">
                <a:solidFill>
                  <a:srgbClr val="006994"/>
                </a:solidFill>
              </a:rPr>
              <a:t>B: Scanning electron microscope</a:t>
            </a:r>
            <a:r>
              <a:rPr sz="2000" dirty="0"/>
              <a:t> (SEM) view of sex chromosomes in the condensed state during a</a:t>
            </a:r>
            <a:br>
              <a:rPr sz="2000" dirty="0"/>
            </a:br>
            <a:r>
              <a:rPr sz="2000" dirty="0"/>
              <a:t>cell division. Individual chromatin fibres are visible</a:t>
            </a:r>
            <a:r>
              <a:rPr dirty="0"/>
              <a:t>.</a:t>
            </a:r>
          </a:p>
          <a:p>
            <a:pPr lvl="2">
              <a:lnSpc>
                <a:spcPts val="2500"/>
              </a:lnSpc>
              <a:spcBef>
                <a:spcPts val="2000"/>
              </a:spcBef>
              <a:buClr>
                <a:schemeClr val="tx2">
                  <a:lumMod val="10000"/>
                </a:schemeClr>
              </a:buClr>
              <a:buSzPct val="125000"/>
              <a:tabLst>
                <a:tab pos="1638300" algn="l"/>
              </a:tabLst>
            </a:pPr>
            <a:r>
              <a:rPr dirty="0"/>
              <a:t>The smaller chromosome is the ‘Y’ while the</a:t>
            </a:r>
            <a:br>
              <a:rPr dirty="0"/>
            </a:br>
            <a:r>
              <a:rPr dirty="0"/>
              <a:t>larger one is the X.	</a:t>
            </a:r>
          </a:p>
          <a:p>
            <a:pPr marL="720000" lvl="1" indent="-360000">
              <a:lnSpc>
                <a:spcPts val="2800"/>
              </a:lnSpc>
              <a:spcBef>
                <a:spcPts val="2000"/>
              </a:spcBef>
              <a:buClr>
                <a:schemeClr val="tx2">
                  <a:lumMod val="10000"/>
                </a:schemeClr>
              </a:buClr>
              <a:tabLst>
                <a:tab pos="1384300" algn="l"/>
              </a:tabLst>
            </a:pPr>
            <a:r>
              <a:rPr b="1" dirty="0">
                <a:solidFill>
                  <a:srgbClr val="006994"/>
                </a:solidFill>
              </a:rPr>
              <a:t>C: Transmission electron microscope</a:t>
            </a:r>
            <a:r>
              <a:rPr dirty="0"/>
              <a:t> (TEM) view of chromosomes lined up at the equator of a cell during the process of cell division. These chromosomes are also in the condensed state.</a:t>
            </a:r>
          </a:p>
        </p:txBody>
      </p:sp>
      <p:grpSp>
        <p:nvGrpSpPr>
          <p:cNvPr id="132" name="Group 132"/>
          <p:cNvGrpSpPr/>
          <p:nvPr/>
        </p:nvGrpSpPr>
        <p:grpSpPr>
          <a:xfrm>
            <a:off x="12433300" y="2476500"/>
            <a:ext cx="444500" cy="444500"/>
            <a:chOff x="0" y="0"/>
            <a:chExt cx="444500" cy="444500"/>
          </a:xfrm>
        </p:grpSpPr>
        <p:sp>
          <p:nvSpPr>
            <p:cNvPr id="130" name="Shape 130"/>
            <p:cNvSpPr/>
            <p:nvPr/>
          </p:nvSpPr>
          <p:spPr>
            <a:xfrm>
              <a:off x="0" y="0"/>
              <a:ext cx="444500" cy="444500"/>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31" name="Shape 131"/>
            <p:cNvSpPr/>
            <p:nvPr/>
          </p:nvSpPr>
          <p:spPr>
            <a:xfrm>
              <a:off x="0" y="25400"/>
              <a:ext cx="347117"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800"/>
                </a:lnSpc>
                <a:tabLst>
                  <a:tab pos="520700" algn="l"/>
                </a:tabLst>
                <a:defRPr sz="2400" b="1">
                  <a:solidFill>
                    <a:srgbClr val="FFFFFF"/>
                  </a:solidFill>
                </a:defRPr>
              </a:lvl1pPr>
            </a:lstStyle>
            <a:p>
              <a:r>
                <a:t>A</a:t>
              </a:r>
            </a:p>
          </p:txBody>
        </p:sp>
      </p:grpSp>
      <p:grpSp>
        <p:nvGrpSpPr>
          <p:cNvPr id="135" name="Group 135"/>
          <p:cNvGrpSpPr/>
          <p:nvPr/>
        </p:nvGrpSpPr>
        <p:grpSpPr>
          <a:xfrm>
            <a:off x="12420600" y="5410200"/>
            <a:ext cx="444500" cy="444500"/>
            <a:chOff x="0" y="0"/>
            <a:chExt cx="444500" cy="444500"/>
          </a:xfrm>
        </p:grpSpPr>
        <p:sp>
          <p:nvSpPr>
            <p:cNvPr id="133" name="Shape 133"/>
            <p:cNvSpPr/>
            <p:nvPr/>
          </p:nvSpPr>
          <p:spPr>
            <a:xfrm>
              <a:off x="0" y="0"/>
              <a:ext cx="444500" cy="444500"/>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34" name="Shape 134"/>
            <p:cNvSpPr/>
            <p:nvPr/>
          </p:nvSpPr>
          <p:spPr>
            <a:xfrm>
              <a:off x="0" y="38100"/>
              <a:ext cx="347117"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800"/>
                </a:lnSpc>
                <a:tabLst>
                  <a:tab pos="520700" algn="l"/>
                </a:tabLst>
                <a:defRPr sz="2400" b="1">
                  <a:solidFill>
                    <a:srgbClr val="FFFFFF"/>
                  </a:solidFill>
                </a:defRPr>
              </a:lvl1pPr>
            </a:lstStyle>
            <a:p>
              <a:r>
                <a:t>B</a:t>
              </a:r>
            </a:p>
          </p:txBody>
        </p:sp>
      </p:grpSp>
      <p:grpSp>
        <p:nvGrpSpPr>
          <p:cNvPr id="138" name="Group 138"/>
          <p:cNvGrpSpPr/>
          <p:nvPr/>
        </p:nvGrpSpPr>
        <p:grpSpPr>
          <a:xfrm>
            <a:off x="12420600" y="9144000"/>
            <a:ext cx="457200" cy="444500"/>
            <a:chOff x="0" y="0"/>
            <a:chExt cx="457200" cy="444500"/>
          </a:xfrm>
        </p:grpSpPr>
        <p:sp>
          <p:nvSpPr>
            <p:cNvPr id="136" name="Shape 136"/>
            <p:cNvSpPr/>
            <p:nvPr/>
          </p:nvSpPr>
          <p:spPr>
            <a:xfrm>
              <a:off x="12700" y="0"/>
              <a:ext cx="444500" cy="444500"/>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37" name="Shape 137"/>
            <p:cNvSpPr/>
            <p:nvPr/>
          </p:nvSpPr>
          <p:spPr>
            <a:xfrm>
              <a:off x="0" y="38100"/>
              <a:ext cx="347117"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800"/>
                </a:lnSpc>
                <a:tabLst>
                  <a:tab pos="520700" algn="l"/>
                </a:tabLst>
                <a:defRPr sz="2400" b="1">
                  <a:solidFill>
                    <a:srgbClr val="FFFFFF"/>
                  </a:solidFill>
                </a:defRPr>
              </a:lvl1pPr>
            </a:lstStyle>
            <a:p>
              <a:r>
                <a:t>C</a:t>
              </a:r>
            </a:p>
          </p:txBody>
        </p:sp>
      </p:grpSp>
      <p:sp>
        <p:nvSpPr>
          <p:cNvPr id="139" name="Shape 139"/>
          <p:cNvSpPr/>
          <p:nvPr/>
        </p:nvSpPr>
        <p:spPr>
          <a:xfrm>
            <a:off x="9000274" y="4165600"/>
            <a:ext cx="3556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0" lvl="3" indent="0">
              <a:lnSpc>
                <a:spcPts val="2500"/>
              </a:lnSpc>
              <a:spcBef>
                <a:spcPts val="2000"/>
              </a:spcBef>
              <a:tabLst>
                <a:tab pos="1638300" algn="l"/>
              </a:tabLst>
              <a:defRPr b="1">
                <a:solidFill>
                  <a:srgbClr val="FFFFFF"/>
                </a:solidFill>
              </a:defRPr>
            </a:pPr>
            <a:r>
              <a:t>Y</a:t>
            </a:r>
          </a:p>
        </p:txBody>
      </p:sp>
      <p:sp>
        <p:nvSpPr>
          <p:cNvPr id="140" name="Shape 140"/>
          <p:cNvSpPr/>
          <p:nvPr/>
        </p:nvSpPr>
        <p:spPr>
          <a:xfrm>
            <a:off x="10067074" y="5511800"/>
            <a:ext cx="3556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0" lvl="3" indent="0">
              <a:lnSpc>
                <a:spcPts val="2500"/>
              </a:lnSpc>
              <a:spcBef>
                <a:spcPts val="2000"/>
              </a:spcBef>
              <a:tabLst>
                <a:tab pos="1638300" algn="l"/>
              </a:tabLst>
              <a:defRPr b="1">
                <a:solidFill>
                  <a:srgbClr val="FFFFFF"/>
                </a:solidFill>
              </a:defRPr>
            </a:pPr>
            <a:r>
              <a:t>X</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2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2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2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2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2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2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12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1" build="p" bldLvl="5"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DNA Packing.png"/>
          <p:cNvPicPr>
            <a:picLocks noChangeAspect="1"/>
          </p:cNvPicPr>
          <p:nvPr/>
        </p:nvPicPr>
        <p:blipFill>
          <a:blip r:embed="rId2">
            <a:extLst/>
          </a:blip>
          <a:stretch>
            <a:fillRect/>
          </a:stretch>
        </p:blipFill>
        <p:spPr>
          <a:xfrm>
            <a:off x="7620182" y="2594657"/>
            <a:ext cx="2577574" cy="7079333"/>
          </a:xfrm>
          <a:prstGeom prst="rect">
            <a:avLst/>
          </a:prstGeom>
          <a:ln w="12700">
            <a:miter lim="400000"/>
          </a:ln>
        </p:spPr>
      </p:pic>
      <p:sp>
        <p:nvSpPr>
          <p:cNvPr id="143" name="Shape 143"/>
          <p:cNvSpPr>
            <a:spLocks noGrp="1"/>
          </p:cNvSpPr>
          <p:nvPr>
            <p:ph type="title"/>
          </p:nvPr>
        </p:nvSpPr>
        <p:spPr>
          <a:xfrm>
            <a:off x="381000" y="368300"/>
            <a:ext cx="12192000" cy="890429"/>
          </a:xfrm>
          <a:prstGeom prst="rect">
            <a:avLst/>
          </a:prstGeom>
        </p:spPr>
        <p:txBody>
          <a:bodyPr/>
          <a:lstStyle>
            <a:lvl1pPr>
              <a:tabLst>
                <a:tab pos="952500" algn="l"/>
              </a:tabLst>
            </a:lvl1pPr>
          </a:lstStyle>
          <a:p>
            <a:r>
              <a:t>Chromosome Structure</a:t>
            </a:r>
          </a:p>
        </p:txBody>
      </p:sp>
      <p:sp>
        <p:nvSpPr>
          <p:cNvPr id="144" name="Shape 144"/>
          <p:cNvSpPr>
            <a:spLocks noGrp="1"/>
          </p:cNvSpPr>
          <p:nvPr>
            <p:ph type="body" sz="half" idx="1"/>
          </p:nvPr>
        </p:nvSpPr>
        <p:spPr>
          <a:xfrm>
            <a:off x="368300" y="1790700"/>
            <a:ext cx="5074295" cy="7543800"/>
          </a:xfrm>
          <a:prstGeom prst="rect">
            <a:avLst/>
          </a:prstGeom>
        </p:spPr>
        <p:txBody>
          <a:bodyPr/>
          <a:lstStyle/>
          <a:p>
            <a:pPr>
              <a:lnSpc>
                <a:spcPts val="3200"/>
              </a:lnSpc>
              <a:tabLst>
                <a:tab pos="1016000" algn="l"/>
              </a:tabLst>
            </a:pPr>
            <a:r>
              <a:rPr b="1">
                <a:solidFill>
                  <a:srgbClr val="006994"/>
                </a:solidFill>
              </a:rPr>
              <a:t>Histone</a:t>
            </a:r>
            <a:r>
              <a:t> proteins organise the DNA into tightly coiled structures (condensed, visible chromosomes) in the first stage of cell division.</a:t>
            </a:r>
          </a:p>
          <a:p>
            <a:pPr>
              <a:lnSpc>
                <a:spcPts val="3200"/>
              </a:lnSpc>
              <a:tabLst>
                <a:tab pos="1016000" algn="l"/>
              </a:tabLst>
            </a:pPr>
            <a:r>
              <a:rPr b="1">
                <a:solidFill>
                  <a:srgbClr val="006994"/>
                </a:solidFill>
              </a:rPr>
              <a:t>Coiling</a:t>
            </a:r>
            <a:r>
              <a:t> into compact structures allows the </a:t>
            </a:r>
            <a:r>
              <a:rPr b="1">
                <a:solidFill>
                  <a:srgbClr val="006994"/>
                </a:solidFill>
              </a:rPr>
              <a:t>chromatids</a:t>
            </a:r>
            <a:r>
              <a:t> to </a:t>
            </a:r>
            <a:br/>
            <a:r>
              <a:t>separate without tangling during cell division.</a:t>
            </a:r>
          </a:p>
          <a:p>
            <a:pPr marL="345600" indent="-345600">
              <a:lnSpc>
                <a:spcPts val="3200"/>
              </a:lnSpc>
              <a:tabLst>
                <a:tab pos="1016000" algn="l"/>
              </a:tabLst>
            </a:pPr>
            <a:r>
              <a:t>The histones are modified in various ways and regulate the activity of the DNA around them. </a:t>
            </a:r>
          </a:p>
          <a:p>
            <a:pPr marL="345600" indent="-345600">
              <a:lnSpc>
                <a:spcPts val="3200"/>
              </a:lnSpc>
              <a:tabLst>
                <a:tab pos="1016000" algn="l"/>
              </a:tabLst>
            </a:pPr>
            <a:r>
              <a:t>The genes on the DNA cannot be expressed until the DNA is unwound (unpacked) and becomes accessible to enzymes.</a:t>
            </a:r>
          </a:p>
        </p:txBody>
      </p:sp>
      <p:sp>
        <p:nvSpPr>
          <p:cNvPr id="145" name="Shape 145"/>
          <p:cNvSpPr/>
          <p:nvPr/>
        </p:nvSpPr>
        <p:spPr>
          <a:xfrm>
            <a:off x="5568875" y="1546789"/>
            <a:ext cx="1769865"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b="1"/>
            </a:lvl1pPr>
          </a:lstStyle>
          <a:p>
            <a:r>
              <a:t>DNA molecule</a:t>
            </a:r>
          </a:p>
        </p:txBody>
      </p:sp>
      <p:sp>
        <p:nvSpPr>
          <p:cNvPr id="146" name="Shape 146"/>
          <p:cNvSpPr/>
          <p:nvPr/>
        </p:nvSpPr>
        <p:spPr>
          <a:xfrm>
            <a:off x="5568875" y="2626289"/>
            <a:ext cx="1715059"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b="1"/>
            </a:lvl1pPr>
          </a:lstStyle>
          <a:p>
            <a:r>
              <a:t>Nucleosomes</a:t>
            </a:r>
          </a:p>
        </p:txBody>
      </p:sp>
      <p:sp>
        <p:nvSpPr>
          <p:cNvPr id="147" name="Shape 147"/>
          <p:cNvSpPr/>
          <p:nvPr/>
        </p:nvSpPr>
        <p:spPr>
          <a:xfrm>
            <a:off x="5568875" y="4670989"/>
            <a:ext cx="1930488"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b="1"/>
            </a:lvl1pPr>
          </a:lstStyle>
          <a:p>
            <a:r>
              <a:t>Chromatin fibre</a:t>
            </a:r>
          </a:p>
        </p:txBody>
      </p:sp>
      <p:sp>
        <p:nvSpPr>
          <p:cNvPr id="148" name="Shape 148"/>
          <p:cNvSpPr/>
          <p:nvPr/>
        </p:nvSpPr>
        <p:spPr>
          <a:xfrm>
            <a:off x="5568875" y="6239439"/>
            <a:ext cx="2190937"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defRPr b="1"/>
            </a:lvl1pPr>
          </a:lstStyle>
          <a:p>
            <a:r>
              <a:t>Looped domains of chromatin fibre</a:t>
            </a:r>
          </a:p>
        </p:txBody>
      </p:sp>
      <p:sp>
        <p:nvSpPr>
          <p:cNvPr id="149" name="Shape 149"/>
          <p:cNvSpPr/>
          <p:nvPr/>
        </p:nvSpPr>
        <p:spPr>
          <a:xfrm>
            <a:off x="5568875" y="7839639"/>
            <a:ext cx="2166480"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defRPr b="1"/>
            </a:lvl1pPr>
          </a:lstStyle>
          <a:p>
            <a:r>
              <a:t>Looped and folded domains</a:t>
            </a:r>
          </a:p>
        </p:txBody>
      </p:sp>
      <p:sp>
        <p:nvSpPr>
          <p:cNvPr id="150" name="Shape 150"/>
          <p:cNvSpPr/>
          <p:nvPr/>
        </p:nvSpPr>
        <p:spPr>
          <a:xfrm>
            <a:off x="5568875" y="8792139"/>
            <a:ext cx="169370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defRPr b="1"/>
            </a:lvl1pPr>
          </a:lstStyle>
          <a:p>
            <a:r>
              <a:t>Metaphase chromosome</a:t>
            </a:r>
          </a:p>
        </p:txBody>
      </p:sp>
      <p:sp>
        <p:nvSpPr>
          <p:cNvPr id="151" name="Shape 151"/>
          <p:cNvSpPr/>
          <p:nvPr/>
        </p:nvSpPr>
        <p:spPr>
          <a:xfrm>
            <a:off x="10623475" y="1584889"/>
            <a:ext cx="736812"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2 nm</a:t>
            </a:r>
          </a:p>
        </p:txBody>
      </p:sp>
      <p:sp>
        <p:nvSpPr>
          <p:cNvPr id="152" name="Shape 152"/>
          <p:cNvSpPr/>
          <p:nvPr/>
        </p:nvSpPr>
        <p:spPr>
          <a:xfrm>
            <a:off x="10623475" y="2816789"/>
            <a:ext cx="863948"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10 nm</a:t>
            </a:r>
          </a:p>
        </p:txBody>
      </p:sp>
      <p:sp>
        <p:nvSpPr>
          <p:cNvPr id="153" name="Shape 153"/>
          <p:cNvSpPr/>
          <p:nvPr/>
        </p:nvSpPr>
        <p:spPr>
          <a:xfrm>
            <a:off x="9594775" y="3781989"/>
            <a:ext cx="1690056"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Histone beads</a:t>
            </a:r>
          </a:p>
        </p:txBody>
      </p:sp>
      <p:sp>
        <p:nvSpPr>
          <p:cNvPr id="154" name="Shape 154"/>
          <p:cNvSpPr/>
          <p:nvPr/>
        </p:nvSpPr>
        <p:spPr>
          <a:xfrm flipH="1" flipV="1">
            <a:off x="9125644" y="3301503"/>
            <a:ext cx="953302" cy="523834"/>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55" name="Shape 155"/>
          <p:cNvSpPr/>
          <p:nvPr/>
        </p:nvSpPr>
        <p:spPr>
          <a:xfrm>
            <a:off x="10623475" y="4874189"/>
            <a:ext cx="863948"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30 nm</a:t>
            </a:r>
          </a:p>
        </p:txBody>
      </p:sp>
      <p:sp>
        <p:nvSpPr>
          <p:cNvPr id="156" name="Shape 156"/>
          <p:cNvSpPr/>
          <p:nvPr/>
        </p:nvSpPr>
        <p:spPr>
          <a:xfrm>
            <a:off x="10623475" y="6601389"/>
            <a:ext cx="991085"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300 nm</a:t>
            </a:r>
          </a:p>
        </p:txBody>
      </p:sp>
      <p:sp>
        <p:nvSpPr>
          <p:cNvPr id="157" name="Shape 157"/>
          <p:cNvSpPr/>
          <p:nvPr/>
        </p:nvSpPr>
        <p:spPr>
          <a:xfrm>
            <a:off x="10623475" y="8138089"/>
            <a:ext cx="991085"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700 nm</a:t>
            </a:r>
          </a:p>
        </p:txBody>
      </p:sp>
      <p:sp>
        <p:nvSpPr>
          <p:cNvPr id="158" name="Shape 158"/>
          <p:cNvSpPr/>
          <p:nvPr/>
        </p:nvSpPr>
        <p:spPr>
          <a:xfrm>
            <a:off x="10623475" y="8912789"/>
            <a:ext cx="1118221"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1400 nm</a:t>
            </a:r>
          </a:p>
        </p:txBody>
      </p:sp>
      <p:sp>
        <p:nvSpPr>
          <p:cNvPr id="159" name="Shape 159"/>
          <p:cNvSpPr/>
          <p:nvPr/>
        </p:nvSpPr>
        <p:spPr>
          <a:xfrm>
            <a:off x="8432800" y="2895600"/>
            <a:ext cx="287760" cy="287760"/>
          </a:xfrm>
          <a:prstGeom prst="rect">
            <a:avLst/>
          </a:prstGeom>
          <a:ln w="25400">
            <a:solidFill>
              <a:srgbClr val="006994"/>
            </a:solidFill>
            <a:miter lim="400000"/>
          </a:ln>
        </p:spPr>
        <p:txBody>
          <a:bodyPr lIns="50800" tIns="50800" rIns="50800" bIns="508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60" name="Shape 160"/>
          <p:cNvSpPr/>
          <p:nvPr/>
        </p:nvSpPr>
        <p:spPr>
          <a:xfrm flipV="1">
            <a:off x="8585200" y="1910698"/>
            <a:ext cx="1" cy="984903"/>
          </a:xfrm>
          <a:prstGeom prst="line">
            <a:avLst/>
          </a:prstGeom>
          <a:ln w="25400">
            <a:solidFill>
              <a:srgbClr val="006994"/>
            </a:solidFill>
            <a:miter lim="400000"/>
            <a:head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61" name="Shape 161"/>
          <p:cNvSpPr/>
          <p:nvPr/>
        </p:nvSpPr>
        <p:spPr>
          <a:xfrm>
            <a:off x="8737600" y="4559300"/>
            <a:ext cx="426046" cy="426046"/>
          </a:xfrm>
          <a:prstGeom prst="rect">
            <a:avLst/>
          </a:prstGeom>
          <a:ln w="25400">
            <a:solidFill>
              <a:srgbClr val="FFFFFF"/>
            </a:solidFill>
            <a:miter lim="400000"/>
          </a:ln>
        </p:spPr>
        <p:txBody>
          <a:bodyPr lIns="50800" tIns="50800" rIns="50800" bIns="508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62" name="Shape 162"/>
          <p:cNvSpPr/>
          <p:nvPr/>
        </p:nvSpPr>
        <p:spPr>
          <a:xfrm flipV="1">
            <a:off x="8966200" y="3587098"/>
            <a:ext cx="1" cy="984903"/>
          </a:xfrm>
          <a:prstGeom prst="line">
            <a:avLst/>
          </a:prstGeom>
          <a:ln w="25400">
            <a:solidFill>
              <a:srgbClr val="006994"/>
            </a:solidFill>
            <a:miter lim="400000"/>
            <a:head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63" name="Shape 163"/>
          <p:cNvSpPr/>
          <p:nvPr/>
        </p:nvSpPr>
        <p:spPr>
          <a:xfrm flipV="1">
            <a:off x="7962900" y="5428598"/>
            <a:ext cx="1" cy="984903"/>
          </a:xfrm>
          <a:prstGeom prst="line">
            <a:avLst/>
          </a:prstGeom>
          <a:ln w="25400">
            <a:solidFill>
              <a:srgbClr val="006994"/>
            </a:solidFill>
            <a:miter lim="400000"/>
            <a:head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64" name="Shape 164"/>
          <p:cNvSpPr/>
          <p:nvPr/>
        </p:nvSpPr>
        <p:spPr>
          <a:xfrm>
            <a:off x="7670800" y="4559300"/>
            <a:ext cx="558205" cy="921842"/>
          </a:xfrm>
          <a:prstGeom prst="rect">
            <a:avLst/>
          </a:prstGeom>
          <a:ln w="25400">
            <a:solidFill>
              <a:srgbClr val="000000"/>
            </a:solidFill>
            <a:miter lim="400000"/>
          </a:ln>
        </p:spPr>
        <p:txBody>
          <a:bodyPr lIns="50800" tIns="50800" rIns="50800" bIns="508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65" name="Shape 165"/>
          <p:cNvSpPr/>
          <p:nvPr/>
        </p:nvSpPr>
        <p:spPr>
          <a:xfrm flipV="1">
            <a:off x="9766300" y="8656118"/>
            <a:ext cx="1" cy="191522"/>
          </a:xfrm>
          <a:prstGeom prst="line">
            <a:avLst/>
          </a:prstGeom>
          <a:ln w="25400">
            <a:solidFill>
              <a:srgbClr val="006994"/>
            </a:solidFill>
            <a:miter lim="400000"/>
            <a:head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66" name="Shape 166"/>
          <p:cNvSpPr/>
          <p:nvPr/>
        </p:nvSpPr>
        <p:spPr>
          <a:xfrm>
            <a:off x="6495975" y="3426389"/>
            <a:ext cx="1499184"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Nucleosome</a:t>
            </a:r>
          </a:p>
        </p:txBody>
      </p:sp>
      <p:sp>
        <p:nvSpPr>
          <p:cNvPr id="167" name="Shape 167"/>
          <p:cNvSpPr/>
          <p:nvPr/>
        </p:nvSpPr>
        <p:spPr>
          <a:xfrm flipV="1">
            <a:off x="7389403" y="3008461"/>
            <a:ext cx="659123" cy="454485"/>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168" name="DNA short piece full colour.png"/>
          <p:cNvPicPr>
            <a:picLocks noChangeAspect="1"/>
          </p:cNvPicPr>
          <p:nvPr/>
        </p:nvPicPr>
        <p:blipFill>
          <a:blip r:embed="rId3">
            <a:extLst/>
          </a:blip>
          <a:stretch>
            <a:fillRect/>
          </a:stretch>
        </p:blipFill>
        <p:spPr>
          <a:xfrm>
            <a:off x="7515225" y="1553145"/>
            <a:ext cx="2940835" cy="423194"/>
          </a:xfrm>
          <a:prstGeom prst="rect">
            <a:avLst/>
          </a:prstGeom>
          <a:ln w="12700">
            <a:miter lim="400000"/>
          </a:ln>
        </p:spPr>
      </p:pic>
      <p:grpSp>
        <p:nvGrpSpPr>
          <p:cNvPr id="172" name="Group 172"/>
          <p:cNvGrpSpPr/>
          <p:nvPr/>
        </p:nvGrpSpPr>
        <p:grpSpPr>
          <a:xfrm>
            <a:off x="10505439" y="1559560"/>
            <a:ext cx="233905" cy="365760"/>
            <a:chOff x="0" y="0"/>
            <a:chExt cx="233903" cy="365759"/>
          </a:xfrm>
        </p:grpSpPr>
        <p:sp>
          <p:nvSpPr>
            <p:cNvPr id="169" name="Shape 169"/>
            <p:cNvSpPr/>
            <p:nvPr/>
          </p:nvSpPr>
          <p:spPr>
            <a:xfrm>
              <a:off x="0" y="365759"/>
              <a:ext cx="233904" cy="1"/>
            </a:xfrm>
            <a:prstGeom prst="line">
              <a:avLst/>
            </a:pr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70" name="Shape 170"/>
            <p:cNvSpPr/>
            <p:nvPr/>
          </p:nvSpPr>
          <p:spPr>
            <a:xfrm>
              <a:off x="0" y="0"/>
              <a:ext cx="233904" cy="0"/>
            </a:xfrm>
            <a:prstGeom prst="line">
              <a:avLst/>
            </a:pr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71" name="Shape 171"/>
            <p:cNvSpPr/>
            <p:nvPr/>
          </p:nvSpPr>
          <p:spPr>
            <a:xfrm flipH="1">
              <a:off x="116952" y="10159"/>
              <a:ext cx="1" cy="354682"/>
            </a:xfrm>
            <a:prstGeom prst="line">
              <a:avLst/>
            </a:pr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176" name="Group 176"/>
          <p:cNvGrpSpPr/>
          <p:nvPr/>
        </p:nvGrpSpPr>
        <p:grpSpPr>
          <a:xfrm>
            <a:off x="10505439" y="2799080"/>
            <a:ext cx="233905" cy="365760"/>
            <a:chOff x="0" y="0"/>
            <a:chExt cx="233903" cy="365759"/>
          </a:xfrm>
        </p:grpSpPr>
        <p:sp>
          <p:nvSpPr>
            <p:cNvPr id="173" name="Shape 173"/>
            <p:cNvSpPr/>
            <p:nvPr/>
          </p:nvSpPr>
          <p:spPr>
            <a:xfrm>
              <a:off x="0" y="365759"/>
              <a:ext cx="233904" cy="1"/>
            </a:xfrm>
            <a:prstGeom prst="line">
              <a:avLst/>
            </a:pr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74" name="Shape 174"/>
            <p:cNvSpPr/>
            <p:nvPr/>
          </p:nvSpPr>
          <p:spPr>
            <a:xfrm>
              <a:off x="0" y="0"/>
              <a:ext cx="233904" cy="0"/>
            </a:xfrm>
            <a:prstGeom prst="line">
              <a:avLst/>
            </a:pr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75" name="Shape 175"/>
            <p:cNvSpPr/>
            <p:nvPr/>
          </p:nvSpPr>
          <p:spPr>
            <a:xfrm flipH="1">
              <a:off x="116952" y="10159"/>
              <a:ext cx="1" cy="354682"/>
            </a:xfrm>
            <a:prstGeom prst="line">
              <a:avLst/>
            </a:pr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180" name="Group 180"/>
          <p:cNvGrpSpPr/>
          <p:nvPr/>
        </p:nvGrpSpPr>
        <p:grpSpPr>
          <a:xfrm>
            <a:off x="10505439" y="4638040"/>
            <a:ext cx="233905" cy="751840"/>
            <a:chOff x="0" y="0"/>
            <a:chExt cx="233903" cy="751839"/>
          </a:xfrm>
        </p:grpSpPr>
        <p:sp>
          <p:nvSpPr>
            <p:cNvPr id="177" name="Shape 177"/>
            <p:cNvSpPr/>
            <p:nvPr/>
          </p:nvSpPr>
          <p:spPr>
            <a:xfrm>
              <a:off x="0" y="751839"/>
              <a:ext cx="233904" cy="1"/>
            </a:xfrm>
            <a:prstGeom prst="line">
              <a:avLst/>
            </a:pr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78" name="Shape 178"/>
            <p:cNvSpPr/>
            <p:nvPr/>
          </p:nvSpPr>
          <p:spPr>
            <a:xfrm>
              <a:off x="0" y="0"/>
              <a:ext cx="233904" cy="0"/>
            </a:xfrm>
            <a:prstGeom prst="line">
              <a:avLst/>
            </a:pr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79" name="Shape 179"/>
            <p:cNvSpPr/>
            <p:nvPr/>
          </p:nvSpPr>
          <p:spPr>
            <a:xfrm flipH="1">
              <a:off x="116952" y="10159"/>
              <a:ext cx="1" cy="736471"/>
            </a:xfrm>
            <a:prstGeom prst="line">
              <a:avLst/>
            </a:pr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184" name="Group 184"/>
          <p:cNvGrpSpPr/>
          <p:nvPr/>
        </p:nvGrpSpPr>
        <p:grpSpPr>
          <a:xfrm>
            <a:off x="10505439" y="6334760"/>
            <a:ext cx="233905" cy="751840"/>
            <a:chOff x="0" y="0"/>
            <a:chExt cx="233903" cy="751839"/>
          </a:xfrm>
        </p:grpSpPr>
        <p:sp>
          <p:nvSpPr>
            <p:cNvPr id="181" name="Shape 181"/>
            <p:cNvSpPr/>
            <p:nvPr/>
          </p:nvSpPr>
          <p:spPr>
            <a:xfrm>
              <a:off x="0" y="751839"/>
              <a:ext cx="233904" cy="1"/>
            </a:xfrm>
            <a:prstGeom prst="line">
              <a:avLst/>
            </a:pr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2" name="Shape 182"/>
            <p:cNvSpPr/>
            <p:nvPr/>
          </p:nvSpPr>
          <p:spPr>
            <a:xfrm>
              <a:off x="0" y="0"/>
              <a:ext cx="233904" cy="0"/>
            </a:xfrm>
            <a:prstGeom prst="line">
              <a:avLst/>
            </a:pr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3" name="Shape 183"/>
            <p:cNvSpPr/>
            <p:nvPr/>
          </p:nvSpPr>
          <p:spPr>
            <a:xfrm flipH="1">
              <a:off x="116952" y="10159"/>
              <a:ext cx="1" cy="736471"/>
            </a:xfrm>
            <a:prstGeom prst="line">
              <a:avLst/>
            </a:pr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188" name="Group 188"/>
          <p:cNvGrpSpPr/>
          <p:nvPr/>
        </p:nvGrpSpPr>
        <p:grpSpPr>
          <a:xfrm>
            <a:off x="10505439" y="7899400"/>
            <a:ext cx="233905" cy="751840"/>
            <a:chOff x="0" y="0"/>
            <a:chExt cx="233903" cy="751839"/>
          </a:xfrm>
        </p:grpSpPr>
        <p:sp>
          <p:nvSpPr>
            <p:cNvPr id="185" name="Shape 185"/>
            <p:cNvSpPr/>
            <p:nvPr/>
          </p:nvSpPr>
          <p:spPr>
            <a:xfrm>
              <a:off x="0" y="751839"/>
              <a:ext cx="233904" cy="1"/>
            </a:xfrm>
            <a:prstGeom prst="line">
              <a:avLst/>
            </a:pr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6" name="Shape 186"/>
            <p:cNvSpPr/>
            <p:nvPr/>
          </p:nvSpPr>
          <p:spPr>
            <a:xfrm>
              <a:off x="0" y="0"/>
              <a:ext cx="233904" cy="0"/>
            </a:xfrm>
            <a:prstGeom prst="line">
              <a:avLst/>
            </a:pr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7" name="Shape 187"/>
            <p:cNvSpPr/>
            <p:nvPr/>
          </p:nvSpPr>
          <p:spPr>
            <a:xfrm flipH="1">
              <a:off x="116952" y="10159"/>
              <a:ext cx="1" cy="736471"/>
            </a:xfrm>
            <a:prstGeom prst="line">
              <a:avLst/>
            </a:pr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192" name="Group 192"/>
          <p:cNvGrpSpPr/>
          <p:nvPr/>
        </p:nvGrpSpPr>
        <p:grpSpPr>
          <a:xfrm>
            <a:off x="10500359" y="8864600"/>
            <a:ext cx="244065" cy="488434"/>
            <a:chOff x="0" y="0"/>
            <a:chExt cx="244063" cy="488433"/>
          </a:xfrm>
        </p:grpSpPr>
        <p:sp>
          <p:nvSpPr>
            <p:cNvPr id="189" name="Shape 189"/>
            <p:cNvSpPr/>
            <p:nvPr/>
          </p:nvSpPr>
          <p:spPr>
            <a:xfrm>
              <a:off x="10160" y="487679"/>
              <a:ext cx="233904" cy="1"/>
            </a:xfrm>
            <a:prstGeom prst="line">
              <a:avLst/>
            </a:pr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90" name="Shape 190"/>
            <p:cNvSpPr/>
            <p:nvPr/>
          </p:nvSpPr>
          <p:spPr>
            <a:xfrm>
              <a:off x="0" y="0"/>
              <a:ext cx="233904" cy="0"/>
            </a:xfrm>
            <a:prstGeom prst="line">
              <a:avLst/>
            </a:pr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91" name="Shape 191"/>
            <p:cNvSpPr/>
            <p:nvPr/>
          </p:nvSpPr>
          <p:spPr>
            <a:xfrm flipH="1">
              <a:off x="116952" y="10159"/>
              <a:ext cx="1" cy="478275"/>
            </a:xfrm>
            <a:prstGeom prst="line">
              <a:avLst/>
            </a:pr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193" name="Shape 193"/>
          <p:cNvSpPr/>
          <p:nvPr/>
        </p:nvSpPr>
        <p:spPr>
          <a:xfrm>
            <a:off x="9667240" y="8813800"/>
            <a:ext cx="223044" cy="291545"/>
          </a:xfrm>
          <a:prstGeom prst="rect">
            <a:avLst/>
          </a:prstGeom>
          <a:ln w="25400">
            <a:solidFill>
              <a:srgbClr val="000000"/>
            </a:solidFill>
            <a:miter lim="400000"/>
          </a:ln>
        </p:spPr>
        <p:txBody>
          <a:bodyPr lIns="50800" tIns="50800" rIns="50800" bIns="508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94" name="Shape 194"/>
          <p:cNvSpPr/>
          <p:nvPr/>
        </p:nvSpPr>
        <p:spPr>
          <a:xfrm flipV="1">
            <a:off x="8402320" y="7074518"/>
            <a:ext cx="1" cy="873200"/>
          </a:xfrm>
          <a:prstGeom prst="line">
            <a:avLst/>
          </a:prstGeom>
          <a:ln w="25400">
            <a:solidFill>
              <a:srgbClr val="006994"/>
            </a:solidFill>
            <a:miter lim="400000"/>
            <a:head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1"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p:nvPr/>
        </p:nvSpPr>
        <p:spPr>
          <a:xfrm>
            <a:off x="5624048" y="-41430"/>
            <a:ext cx="7425795" cy="9834663"/>
          </a:xfrm>
          <a:prstGeom prst="rect">
            <a:avLst/>
          </a:prstGeom>
          <a:solidFill>
            <a:srgbClr val="FFFFFF">
              <a:alpha val="50000"/>
            </a:srgbClr>
          </a:solidFill>
          <a:ln w="25400">
            <a:miter lim="400000"/>
          </a:ln>
          <a:extLst>
            <a:ext uri="{C572A759-6A51-4108-AA02-DFA0A04FC94B}">
              <ma14:wrappingTextBoxFlag xmlns:ma14="http://schemas.microsoft.com/office/mac/drawingml/2011/main" val="1"/>
            </a:ext>
          </a:extLst>
        </p:spPr>
        <p:txBody>
          <a:bodyPr lIns="0" tIns="0" rIns="0" bIns="0" anchor="ctr"/>
          <a:lstStyle>
            <a:lvl1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lvl1pPr>
          </a:lstStyle>
          <a:p>
            <a:r>
              <a:t> </a:t>
            </a:r>
          </a:p>
        </p:txBody>
      </p:sp>
      <p:sp>
        <p:nvSpPr>
          <p:cNvPr id="197" name="Shape 197"/>
          <p:cNvSpPr>
            <a:spLocks noGrp="1"/>
          </p:cNvSpPr>
          <p:nvPr>
            <p:ph type="title"/>
          </p:nvPr>
        </p:nvSpPr>
        <p:spPr>
          <a:xfrm>
            <a:off x="381000" y="368300"/>
            <a:ext cx="4868962" cy="1794074"/>
          </a:xfrm>
          <a:prstGeom prst="rect">
            <a:avLst/>
          </a:prstGeom>
        </p:spPr>
        <p:txBody>
          <a:bodyPr/>
          <a:lstStyle>
            <a:lvl1pPr>
              <a:tabLst>
                <a:tab pos="952500" algn="l"/>
              </a:tabLst>
            </a:lvl1pPr>
          </a:lstStyle>
          <a:p>
            <a:r>
              <a:t>DNA Packaging</a:t>
            </a:r>
          </a:p>
        </p:txBody>
      </p:sp>
      <p:sp>
        <p:nvSpPr>
          <p:cNvPr id="198" name="Shape 198"/>
          <p:cNvSpPr>
            <a:spLocks noGrp="1"/>
          </p:cNvSpPr>
          <p:nvPr>
            <p:ph type="body" sz="half" idx="1"/>
          </p:nvPr>
        </p:nvSpPr>
        <p:spPr>
          <a:xfrm>
            <a:off x="368300" y="2505719"/>
            <a:ext cx="5072807" cy="6828781"/>
          </a:xfrm>
          <a:prstGeom prst="rect">
            <a:avLst/>
          </a:prstGeom>
        </p:spPr>
        <p:txBody>
          <a:bodyPr/>
          <a:lstStyle/>
          <a:p>
            <a:pPr marL="360000" indent="-360000">
              <a:tabLst>
                <a:tab pos="1016000" algn="l"/>
              </a:tabLst>
              <a:defRPr sz="2200"/>
            </a:pPr>
            <a:r>
              <a:t>The regulation of gene expression in eukaryotes is a complex process beginning before the DNA is even transcribed.</a:t>
            </a:r>
          </a:p>
          <a:p>
            <a:pPr marL="360000" indent="-360000">
              <a:tabLst>
                <a:tab pos="1016000" algn="l"/>
              </a:tabLst>
              <a:defRPr sz="2200"/>
            </a:pPr>
            <a:r>
              <a:t>The packaging of DNA regulates gene expression either by making the nucleosomes in the chromatin pack together tightly (</a:t>
            </a:r>
            <a:r>
              <a:rPr b="1">
                <a:solidFill>
                  <a:srgbClr val="006994"/>
                </a:solidFill>
              </a:rPr>
              <a:t>heterochromatin</a:t>
            </a:r>
            <a:r>
              <a:t>) or more loosely (</a:t>
            </a:r>
            <a:r>
              <a:rPr b="1">
                <a:solidFill>
                  <a:srgbClr val="006994"/>
                </a:solidFill>
              </a:rPr>
              <a:t>euchromatin</a:t>
            </a:r>
            <a:r>
              <a:t>).</a:t>
            </a:r>
          </a:p>
          <a:p>
            <a:pPr marL="360000" indent="-360000">
              <a:tabLst>
                <a:tab pos="1016000" algn="l"/>
              </a:tabLst>
              <a:defRPr sz="2200"/>
            </a:pPr>
            <a:r>
              <a:t>This affects whether or not RNA polymerase can attach to the DNA and transcribe the DNA </a:t>
            </a:r>
            <a:br/>
            <a:r>
              <a:t>into mRNA.</a:t>
            </a:r>
          </a:p>
        </p:txBody>
      </p:sp>
      <p:sp>
        <p:nvSpPr>
          <p:cNvPr id="199" name="Shape 199"/>
          <p:cNvSpPr/>
          <p:nvPr/>
        </p:nvSpPr>
        <p:spPr>
          <a:xfrm>
            <a:off x="7973127" y="316978"/>
            <a:ext cx="4625944" cy="17865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marL="0">
              <a:lnSpc>
                <a:spcPct val="120000"/>
              </a:lnSpc>
              <a:spcBef>
                <a:spcPts val="200"/>
              </a:spcBef>
              <a:tabLst/>
              <a:defRPr b="1">
                <a:solidFill>
                  <a:srgbClr val="000000"/>
                </a:solidFill>
                <a:latin typeface="Helvetica"/>
                <a:ea typeface="Helvetica"/>
                <a:cs typeface="Helvetica"/>
                <a:sym typeface="Helvetica"/>
              </a:defRPr>
            </a:pPr>
            <a:r>
              <a:rPr>
                <a:solidFill>
                  <a:srgbClr val="006994"/>
                </a:solidFill>
              </a:rPr>
              <a:t>Histone modification</a:t>
            </a:r>
          </a:p>
          <a:p>
            <a:pPr marL="0">
              <a:lnSpc>
                <a:spcPct val="120000"/>
              </a:lnSpc>
              <a:tabLst/>
              <a:defRPr>
                <a:solidFill>
                  <a:srgbClr val="000000"/>
                </a:solidFill>
                <a:latin typeface="Helvetica"/>
                <a:ea typeface="Helvetica"/>
                <a:cs typeface="Helvetica"/>
                <a:sym typeface="Helvetica"/>
              </a:defRPr>
            </a:pPr>
            <a:r>
              <a:t>Histone modification is an important aspect of the epigenetic control of gene expression. Histones may be modified by </a:t>
            </a:r>
            <a:r>
              <a:rPr b="1"/>
              <a:t>methylation</a:t>
            </a:r>
            <a:r>
              <a:t> or </a:t>
            </a:r>
            <a:r>
              <a:rPr b="1"/>
              <a:t>acetylation</a:t>
            </a:r>
            <a:r>
              <a:t> of the histone tails.  </a:t>
            </a:r>
          </a:p>
        </p:txBody>
      </p:sp>
      <p:grpSp>
        <p:nvGrpSpPr>
          <p:cNvPr id="217" name="Group 217"/>
          <p:cNvGrpSpPr/>
          <p:nvPr/>
        </p:nvGrpSpPr>
        <p:grpSpPr>
          <a:xfrm>
            <a:off x="5910814" y="303676"/>
            <a:ext cx="6755992" cy="9505487"/>
            <a:chOff x="0" y="0"/>
            <a:chExt cx="6755991" cy="9505486"/>
          </a:xfrm>
        </p:grpSpPr>
        <p:pic>
          <p:nvPicPr>
            <p:cNvPr id="200" name="pasted-image.pdf"/>
            <p:cNvPicPr>
              <a:picLocks noChangeAspect="1"/>
            </p:cNvPicPr>
            <p:nvPr/>
          </p:nvPicPr>
          <p:blipFill>
            <a:blip r:embed="rId2">
              <a:extLst/>
            </a:blip>
            <a:stretch>
              <a:fillRect/>
            </a:stretch>
          </p:blipFill>
          <p:spPr>
            <a:xfrm>
              <a:off x="0" y="0"/>
              <a:ext cx="5846350" cy="9505487"/>
            </a:xfrm>
            <a:prstGeom prst="rect">
              <a:avLst/>
            </a:prstGeom>
            <a:ln w="12700" cap="flat">
              <a:noFill/>
              <a:miter lim="400000"/>
            </a:ln>
            <a:effectLst/>
          </p:spPr>
        </p:pic>
        <p:pic>
          <p:nvPicPr>
            <p:cNvPr id="201" name="pasted-image.pdf"/>
            <p:cNvPicPr>
              <a:picLocks noChangeAspect="1"/>
            </p:cNvPicPr>
            <p:nvPr/>
          </p:nvPicPr>
          <p:blipFill>
            <a:blip r:embed="rId3">
              <a:extLst/>
            </a:blip>
            <a:srcRect/>
            <a:stretch>
              <a:fillRect/>
            </a:stretch>
          </p:blipFill>
          <p:spPr>
            <a:xfrm>
              <a:off x="707691" y="4562581"/>
              <a:ext cx="290147" cy="979889"/>
            </a:xfrm>
            <a:prstGeom prst="rect">
              <a:avLst/>
            </a:prstGeom>
            <a:ln w="25400" cap="flat">
              <a:noFill/>
              <a:miter lim="400000"/>
            </a:ln>
            <a:effectLst/>
          </p:spPr>
        </p:pic>
        <p:sp>
          <p:nvSpPr>
            <p:cNvPr id="202" name="Shape 202"/>
            <p:cNvSpPr/>
            <p:nvPr/>
          </p:nvSpPr>
          <p:spPr>
            <a:xfrm>
              <a:off x="4373198" y="2362487"/>
              <a:ext cx="2382794" cy="13511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marL="0">
                <a:lnSpc>
                  <a:spcPct val="120000"/>
                </a:lnSpc>
                <a:tabLst/>
                <a:defRPr sz="1200">
                  <a:solidFill>
                    <a:srgbClr val="000000"/>
                  </a:solidFill>
                  <a:latin typeface="Helvetica"/>
                  <a:ea typeface="Helvetica"/>
                  <a:cs typeface="Helvetica"/>
                  <a:sym typeface="Helvetica"/>
                </a:defRPr>
              </a:pPr>
              <a:r>
                <a:rPr b="1">
                  <a:solidFill>
                    <a:srgbClr val="006994"/>
                  </a:solidFill>
                </a:rPr>
                <a:t>Acetylation </a:t>
              </a:r>
              <a:r>
                <a:t>removes the positive charge on the histones, decreasing their interaction with DNA and allowing the chromatin to transform into a more relaxed structure that allows transcription.</a:t>
              </a:r>
            </a:p>
          </p:txBody>
        </p:sp>
        <p:sp>
          <p:nvSpPr>
            <p:cNvPr id="203" name="Shape 203"/>
            <p:cNvSpPr/>
            <p:nvPr/>
          </p:nvSpPr>
          <p:spPr>
            <a:xfrm>
              <a:off x="381329" y="3344937"/>
              <a:ext cx="942872" cy="1732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0">
                <a:lnSpc>
                  <a:spcPct val="120000"/>
                </a:lnSpc>
                <a:tabLst/>
                <a:defRPr sz="1200">
                  <a:solidFill>
                    <a:srgbClr val="000000"/>
                  </a:solidFill>
                  <a:latin typeface="Helvetica"/>
                  <a:ea typeface="Helvetica"/>
                  <a:cs typeface="Helvetica"/>
                  <a:sym typeface="Helvetica"/>
                </a:defRPr>
              </a:lvl1pPr>
            </a:lstStyle>
            <a:p>
              <a:r>
                <a:t>Methyl group</a:t>
              </a:r>
            </a:p>
          </p:txBody>
        </p:sp>
        <p:sp>
          <p:nvSpPr>
            <p:cNvPr id="204" name="Shape 204"/>
            <p:cNvSpPr/>
            <p:nvPr/>
          </p:nvSpPr>
          <p:spPr>
            <a:xfrm>
              <a:off x="1164025" y="1890934"/>
              <a:ext cx="1019707" cy="1989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0">
                <a:lnSpc>
                  <a:spcPct val="120000"/>
                </a:lnSpc>
                <a:tabLst/>
                <a:defRPr sz="1200" b="1">
                  <a:solidFill>
                    <a:srgbClr val="000000"/>
                  </a:solidFill>
                  <a:latin typeface="Helvetica"/>
                  <a:ea typeface="Helvetica"/>
                  <a:cs typeface="Helvetica"/>
                  <a:sym typeface="Helvetica"/>
                </a:defRPr>
              </a:lvl1pPr>
            </a:lstStyle>
            <a:p>
              <a:r>
                <a:t>Chromosome</a:t>
              </a:r>
            </a:p>
          </p:txBody>
        </p:sp>
        <p:sp>
          <p:nvSpPr>
            <p:cNvPr id="205" name="Shape 205"/>
            <p:cNvSpPr/>
            <p:nvPr/>
          </p:nvSpPr>
          <p:spPr>
            <a:xfrm>
              <a:off x="1908157" y="2476733"/>
              <a:ext cx="766545" cy="1486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0">
                <a:lnSpc>
                  <a:spcPct val="120000"/>
                </a:lnSpc>
                <a:tabLst/>
                <a:defRPr sz="1200">
                  <a:solidFill>
                    <a:srgbClr val="000000"/>
                  </a:solidFill>
                  <a:latin typeface="Helvetica"/>
                  <a:ea typeface="Helvetica"/>
                  <a:cs typeface="Helvetica"/>
                  <a:sym typeface="Helvetica"/>
                </a:defRPr>
              </a:lvl1pPr>
            </a:lstStyle>
            <a:p>
              <a:r>
                <a:t>Chromatin</a:t>
              </a:r>
            </a:p>
          </p:txBody>
        </p:sp>
        <p:sp>
          <p:nvSpPr>
            <p:cNvPr id="206" name="Shape 206"/>
            <p:cNvSpPr/>
            <p:nvPr/>
          </p:nvSpPr>
          <p:spPr>
            <a:xfrm>
              <a:off x="3207842" y="2513847"/>
              <a:ext cx="839976" cy="1505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0">
                <a:lnSpc>
                  <a:spcPct val="120000"/>
                </a:lnSpc>
                <a:tabLst/>
                <a:defRPr sz="1200">
                  <a:solidFill>
                    <a:srgbClr val="000000"/>
                  </a:solidFill>
                  <a:latin typeface="Helvetica"/>
                  <a:ea typeface="Helvetica"/>
                  <a:cs typeface="Helvetica"/>
                  <a:sym typeface="Helvetica"/>
                </a:defRPr>
              </a:lvl1pPr>
            </a:lstStyle>
            <a:p>
              <a:r>
                <a:t>Histone tail</a:t>
              </a:r>
            </a:p>
          </p:txBody>
        </p:sp>
        <p:sp>
          <p:nvSpPr>
            <p:cNvPr id="207" name="Shape 207"/>
            <p:cNvSpPr/>
            <p:nvPr/>
          </p:nvSpPr>
          <p:spPr>
            <a:xfrm>
              <a:off x="2735276" y="3917136"/>
              <a:ext cx="578007" cy="2069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0">
                <a:lnSpc>
                  <a:spcPct val="120000"/>
                </a:lnSpc>
                <a:tabLst/>
                <a:defRPr sz="1200">
                  <a:solidFill>
                    <a:srgbClr val="000000"/>
                  </a:solidFill>
                  <a:latin typeface="Helvetica"/>
                  <a:ea typeface="Helvetica"/>
                  <a:cs typeface="Helvetica"/>
                  <a:sym typeface="Helvetica"/>
                </a:defRPr>
              </a:lvl1pPr>
            </a:lstStyle>
            <a:p>
              <a:r>
                <a:t>Histone</a:t>
              </a:r>
            </a:p>
          </p:txBody>
        </p:sp>
        <p:sp>
          <p:nvSpPr>
            <p:cNvPr id="208" name="Shape 208"/>
            <p:cNvSpPr/>
            <p:nvPr/>
          </p:nvSpPr>
          <p:spPr>
            <a:xfrm>
              <a:off x="4344703" y="5119299"/>
              <a:ext cx="1039618" cy="3601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0">
                <a:lnSpc>
                  <a:spcPct val="120000"/>
                </a:lnSpc>
                <a:tabLst/>
                <a:defRPr sz="1100">
                  <a:solidFill>
                    <a:srgbClr val="000000"/>
                  </a:solidFill>
                  <a:latin typeface="Helvetica"/>
                  <a:ea typeface="Helvetica"/>
                  <a:cs typeface="Helvetica"/>
                  <a:sym typeface="Helvetica"/>
                </a:defRPr>
              </a:pPr>
              <a:r>
                <a:t>DNA accessible, </a:t>
              </a:r>
              <a:br/>
              <a:r>
                <a:t>gene active</a:t>
              </a:r>
            </a:p>
          </p:txBody>
        </p:sp>
        <p:sp>
          <p:nvSpPr>
            <p:cNvPr id="209" name="Shape 209"/>
            <p:cNvSpPr/>
            <p:nvPr/>
          </p:nvSpPr>
          <p:spPr>
            <a:xfrm>
              <a:off x="1164787" y="4872436"/>
              <a:ext cx="1240444" cy="4502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0">
                <a:lnSpc>
                  <a:spcPct val="120000"/>
                </a:lnSpc>
                <a:tabLst/>
                <a:defRPr sz="1200">
                  <a:solidFill>
                    <a:srgbClr val="000000"/>
                  </a:solidFill>
                  <a:latin typeface="Helvetica"/>
                  <a:ea typeface="Helvetica"/>
                  <a:cs typeface="Helvetica"/>
                  <a:sym typeface="Helvetica"/>
                </a:defRPr>
              </a:pPr>
              <a:r>
                <a:t>DNA inaccessible, </a:t>
              </a:r>
              <a:br/>
              <a:r>
                <a:t>gene inactive</a:t>
              </a:r>
            </a:p>
          </p:txBody>
        </p:sp>
        <p:pic>
          <p:nvPicPr>
            <p:cNvPr id="210" name="pasted-image.pdf"/>
            <p:cNvPicPr>
              <a:picLocks noChangeAspect="1"/>
            </p:cNvPicPr>
            <p:nvPr/>
          </p:nvPicPr>
          <p:blipFill>
            <a:blip r:embed="rId4">
              <a:extLst/>
            </a:blip>
            <a:srcRect t="37050"/>
            <a:stretch>
              <a:fillRect/>
            </a:stretch>
          </p:blipFill>
          <p:spPr>
            <a:xfrm>
              <a:off x="3959980" y="4713478"/>
              <a:ext cx="199314" cy="129468"/>
            </a:xfrm>
            <a:prstGeom prst="rect">
              <a:avLst/>
            </a:prstGeom>
            <a:ln w="25400" cap="flat">
              <a:noFill/>
              <a:miter lim="400000"/>
            </a:ln>
            <a:effectLst/>
          </p:spPr>
        </p:pic>
        <p:sp>
          <p:nvSpPr>
            <p:cNvPr id="211" name="Shape 211"/>
            <p:cNvSpPr/>
            <p:nvPr/>
          </p:nvSpPr>
          <p:spPr>
            <a:xfrm flipH="1">
              <a:off x="1259608" y="5277275"/>
              <a:ext cx="148407" cy="477843"/>
            </a:xfrm>
            <a:prstGeom prst="line">
              <a:avLst/>
            </a:prstGeom>
            <a:noFill/>
            <a:ln w="25400" cap="flat">
              <a:solidFill>
                <a:schemeClr val="accent5"/>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12" name="Shape 212"/>
            <p:cNvSpPr/>
            <p:nvPr/>
          </p:nvSpPr>
          <p:spPr>
            <a:xfrm flipH="1" flipV="1">
              <a:off x="4050256" y="4821182"/>
              <a:ext cx="346826" cy="346826"/>
            </a:xfrm>
            <a:prstGeom prst="line">
              <a:avLst/>
            </a:prstGeom>
            <a:noFill/>
            <a:ln w="25400" cap="flat">
              <a:solidFill>
                <a:schemeClr val="accent5"/>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13" name="Shape 213"/>
            <p:cNvSpPr/>
            <p:nvPr/>
          </p:nvSpPr>
          <p:spPr>
            <a:xfrm>
              <a:off x="3567517" y="2688248"/>
              <a:ext cx="1" cy="344126"/>
            </a:xfrm>
            <a:prstGeom prst="line">
              <a:avLst/>
            </a:prstGeom>
            <a:noFill/>
            <a:ln w="25400" cap="flat">
              <a:solidFill>
                <a:srgbClr val="006993"/>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14" name="Shape 214"/>
            <p:cNvSpPr/>
            <p:nvPr/>
          </p:nvSpPr>
          <p:spPr>
            <a:xfrm flipH="1">
              <a:off x="2065685" y="2657721"/>
              <a:ext cx="155704" cy="410422"/>
            </a:xfrm>
            <a:prstGeom prst="line">
              <a:avLst/>
            </a:prstGeom>
            <a:noFill/>
            <a:ln w="25400" cap="flat">
              <a:solidFill>
                <a:srgbClr val="006993"/>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15" name="Shape 215"/>
            <p:cNvSpPr/>
            <p:nvPr/>
          </p:nvSpPr>
          <p:spPr>
            <a:xfrm flipH="1">
              <a:off x="3018476" y="3288328"/>
              <a:ext cx="388788" cy="593706"/>
            </a:xfrm>
            <a:prstGeom prst="line">
              <a:avLst/>
            </a:prstGeom>
            <a:noFill/>
            <a:ln w="12700" cap="flat">
              <a:solidFill>
                <a:srgbClr val="006993"/>
              </a:solidFill>
              <a:prstDash val="solid"/>
              <a:miter lim="400000"/>
              <a:headEnd type="oval" w="med" len="med"/>
            </a:ln>
            <a:effectLst>
              <a:outerShdw blurRad="25400" dist="12700" dir="5400000" rotWithShape="0">
                <a:srgbClr val="000000">
                  <a:alpha val="20000"/>
                </a:srgbClr>
              </a:outerShdw>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16" name="Shape 216"/>
            <p:cNvSpPr/>
            <p:nvPr/>
          </p:nvSpPr>
          <p:spPr>
            <a:xfrm flipH="1">
              <a:off x="4668452" y="3739316"/>
              <a:ext cx="383140" cy="383140"/>
            </a:xfrm>
            <a:prstGeom prst="line">
              <a:avLst/>
            </a:prstGeom>
            <a:noFill/>
            <a:ln w="25400" cap="flat">
              <a:solidFill>
                <a:srgbClr val="006993"/>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9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9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1" build="p" bldLvl="5"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p:cNvSpPr>
          <p:nvPr>
            <p:ph type="title"/>
          </p:nvPr>
        </p:nvSpPr>
        <p:spPr>
          <a:prstGeom prst="rect">
            <a:avLst/>
          </a:prstGeom>
        </p:spPr>
        <p:txBody>
          <a:bodyPr/>
          <a:lstStyle>
            <a:lvl1pPr>
              <a:tabLst>
                <a:tab pos="952500" algn="l"/>
              </a:tabLst>
            </a:lvl1pPr>
          </a:lstStyle>
          <a:p>
            <a:r>
              <a:t>Modifying DNA Packaging</a:t>
            </a:r>
          </a:p>
        </p:txBody>
      </p:sp>
      <p:sp>
        <p:nvSpPr>
          <p:cNvPr id="220" name="Shape 220"/>
          <p:cNvSpPr>
            <a:spLocks noGrp="1"/>
          </p:cNvSpPr>
          <p:nvPr>
            <p:ph type="body" sz="quarter" idx="1"/>
          </p:nvPr>
        </p:nvSpPr>
        <p:spPr>
          <a:xfrm>
            <a:off x="368300" y="1790700"/>
            <a:ext cx="11115427" cy="1923207"/>
          </a:xfrm>
          <a:prstGeom prst="rect">
            <a:avLst/>
          </a:prstGeom>
        </p:spPr>
        <p:txBody>
          <a:bodyPr/>
          <a:lstStyle/>
          <a:p>
            <a:pPr>
              <a:tabLst>
                <a:tab pos="1016000" algn="l"/>
              </a:tabLst>
            </a:pPr>
            <a:r>
              <a:t>Packaging of DNA is affected by </a:t>
            </a:r>
            <a:r>
              <a:rPr b="1"/>
              <a:t>histone modification</a:t>
            </a:r>
            <a:r>
              <a:t> and </a:t>
            </a:r>
            <a:r>
              <a:rPr b="1"/>
              <a:t>DNA methylation</a:t>
            </a:r>
            <a:r>
              <a:t>. </a:t>
            </a:r>
          </a:p>
          <a:p>
            <a:pPr lvl="1">
              <a:tabLst>
                <a:tab pos="1485900" algn="l"/>
              </a:tabLst>
            </a:pPr>
            <a:r>
              <a:t>These modifications alter how the DNA is packaged and determine whether or not a gene can be transcribed. </a:t>
            </a:r>
          </a:p>
          <a:p>
            <a:pPr lvl="1">
              <a:tabLst>
                <a:tab pos="1485900" algn="l"/>
              </a:tabLst>
            </a:pPr>
            <a:r>
              <a:t>The modifications (or tags) are called </a:t>
            </a:r>
            <a:r>
              <a:rPr b="1">
                <a:solidFill>
                  <a:srgbClr val="006994"/>
                </a:solidFill>
              </a:rPr>
              <a:t>epigenetic</a:t>
            </a:r>
            <a:r>
              <a:t> ('above genetics’) because they do not involve changes to the DNA sequence itself. </a:t>
            </a:r>
          </a:p>
        </p:txBody>
      </p:sp>
      <p:sp>
        <p:nvSpPr>
          <p:cNvPr id="221" name="Shape 221"/>
          <p:cNvSpPr/>
          <p:nvPr/>
        </p:nvSpPr>
        <p:spPr>
          <a:xfrm>
            <a:off x="652933" y="8004739"/>
            <a:ext cx="5626883" cy="14276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Histones may be modified by a number of processes, including methylation of the histone tail. Depending on the type of modification, the chromatin may pack together more tightly or more loosely, affecting the cell's ability to transcribe genes.</a:t>
            </a:r>
          </a:p>
        </p:txBody>
      </p:sp>
      <p:sp>
        <p:nvSpPr>
          <p:cNvPr id="222" name="Shape 222"/>
          <p:cNvSpPr/>
          <p:nvPr/>
        </p:nvSpPr>
        <p:spPr>
          <a:xfrm>
            <a:off x="7180733" y="7738039"/>
            <a:ext cx="5542696" cy="16943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Cytosine methylation is an important process in DNA packaging and gene expression. Cytosine methylation affects gene expression in two ways: it may physically impede the binding of transcription factors or it may cause the chromatin to bind tightly together so that genes cannot be transcribed.</a:t>
            </a:r>
          </a:p>
        </p:txBody>
      </p:sp>
      <p:pic>
        <p:nvPicPr>
          <p:cNvPr id="223" name="Histones and DNA colour.pdf"/>
          <p:cNvPicPr>
            <a:picLocks noChangeAspect="1"/>
          </p:cNvPicPr>
          <p:nvPr/>
        </p:nvPicPr>
        <p:blipFill>
          <a:blip r:embed="rId2">
            <a:extLst/>
          </a:blip>
          <a:stretch>
            <a:fillRect/>
          </a:stretch>
        </p:blipFill>
        <p:spPr>
          <a:xfrm>
            <a:off x="1432786" y="3774815"/>
            <a:ext cx="3409164" cy="4021540"/>
          </a:xfrm>
          <a:prstGeom prst="rect">
            <a:avLst/>
          </a:prstGeom>
          <a:ln w="12700">
            <a:miter lim="400000"/>
          </a:ln>
        </p:spPr>
      </p:pic>
      <p:pic>
        <p:nvPicPr>
          <p:cNvPr id="224" name="DNA Methylation2.pdf"/>
          <p:cNvPicPr>
            <a:picLocks noChangeAspect="1"/>
          </p:cNvPicPr>
          <p:nvPr/>
        </p:nvPicPr>
        <p:blipFill>
          <a:blip r:embed="rId3">
            <a:extLst/>
          </a:blip>
          <a:stretch>
            <a:fillRect/>
          </a:stretch>
        </p:blipFill>
        <p:spPr>
          <a:xfrm>
            <a:off x="7892481" y="4101631"/>
            <a:ext cx="3318219" cy="337953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2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1" build="p" bldLvl="5" animBg="1" advAuto="0"/>
    </p:bldLst>
  </p:timing>
</p:sld>
</file>

<file path=ppt/theme/theme1.xml><?xml version="1.0" encoding="utf-8"?>
<a:theme xmlns:a="http://schemas.openxmlformats.org/drawingml/2006/main" name="White">
  <a:themeElements>
    <a:clrScheme name="Custom 77">
      <a:dk1>
        <a:srgbClr val="949494"/>
      </a:dk1>
      <a:lt1>
        <a:srgbClr val="00699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6695"/>
      </a:hlink>
      <a:folHlink>
        <a:srgbClr val="F28B1E"/>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50000"/>
          </a:srgbClr>
        </a:solidFill>
        <a:ln w="25400" cap="flat">
          <a:noFill/>
          <a:miter lim="400000"/>
        </a:ln>
        <a:effectLst/>
        <a:sp3d/>
      </a:spPr>
      <a:bodyPr rot="0" spcFirstLastPara="1" vertOverflow="overflow" horzOverflow="overflow" vert="horz" wrap="square" lIns="0" tIns="0" rIns="0" bIns="0" numCol="1" spcCol="38100" rtlCol="0" anchor="ctr">
        <a:spAutoFit/>
      </a:bodyPr>
      <a:lstStyle>
        <a:defPPr marL="114300" marR="0" indent="0" algn="l" defTabSz="457200" rtl="0" fontAlgn="auto" latinLnBrk="0" hangingPunct="0">
          <a:lnSpc>
            <a:spcPts val="3300"/>
          </a:lnSpc>
          <a:spcBef>
            <a:spcPts val="0"/>
          </a:spcBef>
          <a:spcAft>
            <a:spcPts val="0"/>
          </a:spcAft>
          <a:buClrTx/>
          <a:buSzTx/>
          <a:buFontTx/>
          <a:buNone/>
          <a:tabLst>
            <a:tab pos="520700" algn="l"/>
          </a:tabLst>
          <a:defRPr kumimoji="0" sz="2800" b="0" i="0" u="none" strike="noStrike" cap="none" spc="0" normalizeH="0" baseline="0">
            <a:ln>
              <a:noFill/>
            </a:ln>
            <a:solidFill>
              <a:srgbClr val="483F36"/>
            </a:solidFill>
            <a:effectLst>
              <a:outerShdw blurRad="38100" dist="12700" dir="5400000" rotWithShape="0">
                <a:srgbClr val="000000">
                  <a:alpha val="50000"/>
                </a:srgbClr>
              </a:outerShdw>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699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114300" marR="0" indent="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50000"/>
          </a:srgbClr>
        </a:solidFill>
        <a:ln w="25400" cap="flat">
          <a:noFill/>
          <a:miter lim="400000"/>
        </a:ln>
        <a:effectLst/>
        <a:sp3d/>
      </a:spPr>
      <a:bodyPr rot="0" spcFirstLastPara="1" vertOverflow="overflow" horzOverflow="overflow" vert="horz" wrap="square" lIns="0" tIns="0" rIns="0" bIns="0" numCol="1" spcCol="38100" rtlCol="0" anchor="ctr">
        <a:spAutoFit/>
      </a:bodyPr>
      <a:lstStyle>
        <a:defPPr marL="114300" marR="0" indent="0" algn="l" defTabSz="457200" rtl="0" fontAlgn="auto" latinLnBrk="0" hangingPunct="0">
          <a:lnSpc>
            <a:spcPts val="3300"/>
          </a:lnSpc>
          <a:spcBef>
            <a:spcPts val="0"/>
          </a:spcBef>
          <a:spcAft>
            <a:spcPts val="0"/>
          </a:spcAft>
          <a:buClrTx/>
          <a:buSzTx/>
          <a:buFontTx/>
          <a:buNone/>
          <a:tabLst>
            <a:tab pos="520700" algn="l"/>
          </a:tabLst>
          <a:defRPr kumimoji="0" sz="2800" b="0" i="0" u="none" strike="noStrike" cap="none" spc="0" normalizeH="0" baseline="0">
            <a:ln>
              <a:noFill/>
            </a:ln>
            <a:solidFill>
              <a:srgbClr val="483F36"/>
            </a:solidFill>
            <a:effectLst>
              <a:outerShdw blurRad="38100" dist="12700" dir="5400000" rotWithShape="0">
                <a:srgbClr val="000000">
                  <a:alpha val="50000"/>
                </a:srgbClr>
              </a:outerShdw>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699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114300" marR="0" indent="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3870</Words>
  <Application>Microsoft Macintosh PowerPoint</Application>
  <PresentationFormat>Custom</PresentationFormat>
  <Paragraphs>703</Paragraphs>
  <Slides>38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Gill Sans</vt:lpstr>
      <vt:lpstr>Helvetica</vt:lpstr>
      <vt:lpstr>Hoefler Text</vt:lpstr>
      <vt:lpstr>Lucida Grande</vt:lpstr>
      <vt:lpstr>Myriad Pro</vt:lpstr>
      <vt:lpstr>Myriad Pro Semibold</vt:lpstr>
      <vt:lpstr>Savoye LET</vt:lpstr>
      <vt:lpstr>Arial</vt:lpstr>
      <vt:lpstr>White</vt:lpstr>
      <vt:lpstr>PowerPoint Presentation</vt:lpstr>
      <vt:lpstr>PowerPoint Presentation</vt:lpstr>
      <vt:lpstr>Genomes</vt:lpstr>
      <vt:lpstr>Prokaryotic Chromosomes</vt:lpstr>
      <vt:lpstr>The Bacterial Plasmid</vt:lpstr>
      <vt:lpstr>Eukaryotic Chromosomes</vt:lpstr>
      <vt:lpstr>Chromosome Structure</vt:lpstr>
      <vt:lpstr>DNA Packaging</vt:lpstr>
      <vt:lpstr>Modifying DNA Packaging</vt:lpstr>
      <vt:lpstr>Numbers of Chromosomes</vt:lpstr>
      <vt:lpstr>Human Karyotypes</vt:lpstr>
      <vt:lpstr>Human Female Karyotype</vt:lpstr>
      <vt:lpstr>Human Male Karyotype</vt:lpstr>
      <vt:lpstr>DNA Structure</vt:lpstr>
      <vt:lpstr>The DNA Molecule</vt:lpstr>
      <vt:lpstr>DNA Molecule</vt:lpstr>
      <vt:lpstr>Photo 51</vt:lpstr>
      <vt:lpstr>RNA Molecules</vt:lpstr>
      <vt:lpstr>miRNA</vt:lpstr>
      <vt:lpstr>siRNA</vt:lpstr>
      <vt:lpstr>The Genetic Code</vt:lpstr>
      <vt:lpstr>The Genetic Code</vt:lpstr>
      <vt:lpstr>The mRNA-Amino Acid Table</vt:lpstr>
      <vt:lpstr>What is Gene Expression?</vt:lpstr>
      <vt:lpstr>Genes To Proteins</vt:lpstr>
      <vt:lpstr>Gene Expression in Eukaryotes</vt:lpstr>
      <vt:lpstr>Transcription in Eukaryotes</vt:lpstr>
      <vt:lpstr>Editing the Primary mRNA</vt:lpstr>
      <vt:lpstr>Translation</vt:lpstr>
      <vt:lpstr>Ribosomes &amp; tRNA</vt:lpstr>
      <vt:lpstr>Translation: Initiation</vt:lpstr>
      <vt:lpstr>Translation: Elongation</vt:lpstr>
      <vt:lpstr>Translation: Termination</vt:lpstr>
      <vt:lpstr>Processes in Protein Synthesis</vt:lpstr>
      <vt:lpstr>PowerPoint Presentation</vt:lpstr>
      <vt:lpstr>Conditions of Use</vt:lpstr>
      <vt:lpstr>Photo Credits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BIOZONE International</cp:lastModifiedBy>
  <cp:revision>1</cp:revision>
  <dcterms:modified xsi:type="dcterms:W3CDTF">2017-12-15T02:05:20Z</dcterms:modified>
</cp:coreProperties>
</file>